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8" r:id="rId2"/>
    <p:sldId id="265" r:id="rId3"/>
    <p:sldId id="274" r:id="rId4"/>
    <p:sldId id="279" r:id="rId5"/>
    <p:sldId id="305" r:id="rId6"/>
    <p:sldId id="259" r:id="rId7"/>
    <p:sldId id="276" r:id="rId8"/>
    <p:sldId id="284" r:id="rId9"/>
    <p:sldId id="260" r:id="rId10"/>
    <p:sldId id="277" r:id="rId11"/>
    <p:sldId id="262" r:id="rId12"/>
    <p:sldId id="306" r:id="rId13"/>
    <p:sldId id="308" r:id="rId14"/>
    <p:sldId id="263" r:id="rId15"/>
    <p:sldId id="299" r:id="rId16"/>
    <p:sldId id="287" r:id="rId17"/>
    <p:sldId id="300" r:id="rId18"/>
    <p:sldId id="289" r:id="rId19"/>
    <p:sldId id="307" r:id="rId20"/>
    <p:sldId id="301" r:id="rId21"/>
    <p:sldId id="304" r:id="rId22"/>
    <p:sldId id="264" r:id="rId23"/>
    <p:sldId id="281" r:id="rId24"/>
    <p:sldId id="266" r:id="rId25"/>
    <p:sldId id="285" r:id="rId26"/>
    <p:sldId id="270" r:id="rId27"/>
    <p:sldId id="280" r:id="rId28"/>
    <p:sldId id="283" r:id="rId29"/>
    <p:sldId id="272" r:id="rId30"/>
    <p:sldId id="269" r:id="rId31"/>
    <p:sldId id="271" r:id="rId32"/>
    <p:sldId id="302" r:id="rId33"/>
    <p:sldId id="291" r:id="rId34"/>
    <p:sldId id="293" r:id="rId35"/>
    <p:sldId id="295" r:id="rId36"/>
    <p:sldId id="296" r:id="rId37"/>
    <p:sldId id="294" r:id="rId38"/>
  </p:sldIdLst>
  <p:sldSz cx="12190413" cy="6859588"/>
  <p:notesSz cx="6858000" cy="9144000"/>
  <p:defaultTextStyle>
    <a:defPPr>
      <a:defRPr lang="ko-KR"/>
    </a:defPPr>
    <a:lvl1pPr marL="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A37"/>
    <a:srgbClr val="23C9C9"/>
    <a:srgbClr val="141521"/>
    <a:srgbClr val="F1AFAD"/>
    <a:srgbClr val="ADF3F1"/>
    <a:srgbClr val="FAE45E"/>
    <a:srgbClr val="C02728"/>
    <a:srgbClr val="A4ACAC"/>
    <a:srgbClr val="8ED076"/>
    <a:srgbClr val="C12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00" autoAdjust="0"/>
  </p:normalViewPr>
  <p:slideViewPr>
    <p:cSldViewPr>
      <p:cViewPr>
        <p:scale>
          <a:sx n="75" d="100"/>
          <a:sy n="75" d="100"/>
        </p:scale>
        <p:origin x="-1836" y="-726"/>
      </p:cViewPr>
      <p:guideLst>
        <p:guide orient="horz" pos="2161"/>
        <p:guide orient="horz" pos="799"/>
        <p:guide orient="horz" pos="3974"/>
        <p:guide pos="3839"/>
        <p:guide pos="891"/>
        <p:guide pos="6787"/>
        <p:guide pos="36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AEDC8-E55B-40CF-A50F-09C4E9158E8F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58831-FD87-428F-B9A4-DBD0CD56F2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4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대표적인 예가 바로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, </a:t>
            </a:r>
            <a:r>
              <a:rPr lang="ko-KR" altLang="en-US" sz="1200" dirty="0" err="1" smtClean="0">
                <a:latin typeface="Noto Sans KR Regular" pitchFamily="34" charset="-127"/>
                <a:ea typeface="Noto Sans KR Regular" pitchFamily="34" charset="-127"/>
              </a:rPr>
              <a:t>등산앱</a:t>
            </a:r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&lt;</a:t>
            </a:r>
            <a:r>
              <a:rPr lang="ko-KR" altLang="en-US" sz="1200" dirty="0" err="1" smtClean="0">
                <a:latin typeface="Noto Sans KR Regular" pitchFamily="34" charset="-127"/>
                <a:ea typeface="Noto Sans KR Regular" pitchFamily="34" charset="-127"/>
              </a:rPr>
              <a:t>루가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&gt;</a:t>
            </a:r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이다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. UI/UX</a:t>
            </a:r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 디자인도 간결하고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, </a:t>
            </a:r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꼭 필요한 정보만 제공하여 사용률이 높았음에도 불구하고 부분 유료화에 대한 반발이 심해 결국 경영난으로 서비스를 종료하게 되었다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.</a:t>
            </a:r>
          </a:p>
          <a:p>
            <a:pPr fontAlgn="base"/>
            <a:r>
              <a:rPr lang="ko-KR" altLang="en-US" sz="1200" dirty="0" err="1" smtClean="0">
                <a:latin typeface="Noto Sans KR Regular" pitchFamily="34" charset="-127"/>
                <a:ea typeface="Noto Sans KR Regular" pitchFamily="34" charset="-127"/>
              </a:rPr>
              <a:t>블랙야크의</a:t>
            </a:r>
            <a:r>
              <a:rPr lang="ko-KR" altLang="en-US" sz="1200" dirty="0" smtClean="0">
                <a:latin typeface="Noto Sans KR Regular" pitchFamily="34" charset="-127"/>
                <a:ea typeface="Noto Sans KR Regular" pitchFamily="34" charset="-127"/>
              </a:rPr>
              <a:t> 투자를 받기도</a:t>
            </a:r>
            <a:r>
              <a:rPr lang="en-US" altLang="ko-KR" sz="1200" dirty="0" smtClean="0">
                <a:latin typeface="Noto Sans KR Regular" pitchFamily="34" charset="-127"/>
                <a:ea typeface="Noto Sans KR Regular" pitchFamily="34" charset="-127"/>
              </a:rPr>
              <a:t>,,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96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3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7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black #141521 gray #a4acac Yellow #fae25e blue #23c5c8 red #c02728 grin #8ed076  (pink #fcb9c0)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58831-FD87-428F-B9A4-DBD0CD56F22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921"/>
            <a:ext cx="10361851" cy="147036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88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4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1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"/>
          <a:stretch/>
        </p:blipFill>
        <p:spPr>
          <a:xfrm>
            <a:off x="0" y="1"/>
            <a:ext cx="12190413" cy="685958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이등변 삼각형 5"/>
          <p:cNvSpPr/>
          <p:nvPr userDrawn="1"/>
        </p:nvSpPr>
        <p:spPr>
          <a:xfrm>
            <a:off x="5159102" y="0"/>
            <a:ext cx="7031311" cy="6859588"/>
          </a:xfrm>
          <a:custGeom>
            <a:avLst/>
            <a:gdLst/>
            <a:ahLst/>
            <a:cxnLst/>
            <a:rect l="l" t="t" r="r" b="b"/>
            <a:pathLst>
              <a:path w="7031311" h="6859588">
                <a:moveTo>
                  <a:pt x="1800200" y="0"/>
                </a:moveTo>
                <a:lnTo>
                  <a:pt x="7031311" y="0"/>
                </a:lnTo>
                <a:lnTo>
                  <a:pt x="7031311" y="6859588"/>
                </a:lnTo>
                <a:lnTo>
                  <a:pt x="1800200" y="6859588"/>
                </a:lnTo>
                <a:lnTo>
                  <a:pt x="0" y="6859588"/>
                </a:lnTo>
                <a:close/>
              </a:path>
            </a:pathLst>
          </a:custGeom>
          <a:solidFill>
            <a:srgbClr val="14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7175326" y="1485578"/>
            <a:ext cx="4477575" cy="114326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1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rgbClr val="14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905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26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4152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solidFill>
                <a:srgbClr val="141521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 userDrawn="1"/>
        </p:nvSpPr>
        <p:spPr>
          <a:xfrm>
            <a:off x="152400" y="152402"/>
            <a:ext cx="12190413" cy="790574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4" name="제목 1"/>
          <p:cNvSpPr txBox="1">
            <a:spLocks/>
          </p:cNvSpPr>
          <p:nvPr userDrawn="1"/>
        </p:nvSpPr>
        <p:spPr>
          <a:xfrm>
            <a:off x="6094413" y="2143910"/>
            <a:ext cx="4681972" cy="416481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6087033" y="2143910"/>
            <a:ext cx="4689352" cy="4164815"/>
          </a:xfrm>
        </p:spPr>
        <p:txBody>
          <a:bodyPr anchor="b">
            <a:normAutofit/>
          </a:bodyPr>
          <a:lstStyle>
            <a:lvl1pPr marL="0" indent="0">
              <a:buNone/>
              <a:defRPr sz="1200" b="0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endParaRPr lang="ko-KR" altLang="en-US" dirty="0" smtClean="0"/>
          </a:p>
        </p:txBody>
      </p:sp>
      <p:sp>
        <p:nvSpPr>
          <p:cNvPr id="17" name="직사각형 16"/>
          <p:cNvSpPr/>
          <p:nvPr userDrawn="1"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rgbClr val="14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 userDrawn="1"/>
        </p:nvSpPr>
        <p:spPr>
          <a:xfrm>
            <a:off x="0" y="0"/>
            <a:ext cx="12192000" cy="79057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 userDrawn="1"/>
        </p:nvSpPr>
        <p:spPr>
          <a:xfrm>
            <a:off x="6087033" y="1268413"/>
            <a:ext cx="4687330" cy="661183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마스터 제목 스타일 편집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6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570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570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7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4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4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8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1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4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4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4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2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0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D965-0FEA-4729-A576-A17379A65129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7BB6-B91E-48C0-9460-0C8A440F8C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6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dministrator\Desktop\54083590001_relive-tracker_1571898969298.mp4" TargetMode="Externa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"/>
          <a:stretch/>
        </p:blipFill>
        <p:spPr>
          <a:xfrm>
            <a:off x="-241622" y="-42416"/>
            <a:ext cx="12576000" cy="690200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"/>
          <a:stretch/>
        </p:blipFill>
        <p:spPr>
          <a:xfrm>
            <a:off x="-394022" y="-42415"/>
            <a:ext cx="12576000" cy="6902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직사각형 9"/>
          <p:cNvSpPr/>
          <p:nvPr/>
        </p:nvSpPr>
        <p:spPr>
          <a:xfrm>
            <a:off x="10742633" y="6335004"/>
            <a:ext cx="1409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@KIMSOOHEE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84236" y="2158699"/>
            <a:ext cx="4842049" cy="2256556"/>
            <a:chOff x="2984236" y="2158699"/>
            <a:chExt cx="4842049" cy="2256556"/>
          </a:xfrm>
        </p:grpSpPr>
        <p:sp>
          <p:nvSpPr>
            <p:cNvPr id="9" name="TextBox 8"/>
            <p:cNvSpPr txBox="1"/>
            <p:nvPr/>
          </p:nvSpPr>
          <p:spPr>
            <a:xfrm>
              <a:off x="2984236" y="2341714"/>
              <a:ext cx="3080324" cy="615549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DejaVu Sans Mono" pitchFamily="49" charset="0"/>
                </a:rPr>
                <a:t>등산의 </a:t>
              </a:r>
              <a:r>
                <a:rPr lang="ko-KR" altLang="en-US" sz="3200" dirty="0" smtClean="0">
                  <a:solidFill>
                    <a:srgbClr val="23C9C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DejaVu Sans Mono" pitchFamily="49" charset="0"/>
                </a:rPr>
                <a:t>시작</a:t>
              </a:r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DejaVu Sans Mono" pitchFamily="49" charset="0"/>
                </a:rPr>
                <a:t>과 </a:t>
              </a:r>
              <a:r>
                <a:rPr lang="ko-KR" altLang="en-US" sz="3200" dirty="0" smtClean="0">
                  <a:solidFill>
                    <a:srgbClr val="DC3A3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DejaVu Sans Mono" pitchFamily="49" charset="0"/>
                </a:rPr>
                <a:t>끝</a:t>
              </a:r>
              <a:endParaRPr lang="ko-KR" altLang="en-US" sz="3200" dirty="0">
                <a:solidFill>
                  <a:srgbClr val="DC3A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DejaVu Sans Mono" pitchFamily="49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16" b="22354"/>
            <a:stretch/>
          </p:blipFill>
          <p:spPr>
            <a:xfrm>
              <a:off x="3646934" y="2158699"/>
              <a:ext cx="4179351" cy="2256556"/>
            </a:xfrm>
            <a:prstGeom prst="rect">
              <a:avLst/>
            </a:prstGeom>
            <a:effectLst>
              <a:glow rad="63500">
                <a:srgbClr val="23C9C9">
                  <a:alpha val="4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0150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245 0.00185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제작목표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9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제작목표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07172"/>
              </p:ext>
            </p:extLst>
          </p:nvPr>
        </p:nvGraphicFramePr>
        <p:xfrm>
          <a:off x="1414463" y="1269551"/>
          <a:ext cx="9359900" cy="5039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693"/>
                <a:gridCol w="2781175"/>
                <a:gridCol w="4239032"/>
              </a:tblGrid>
              <a:tr h="8777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SIZE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rgbClr val="A4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i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WEB</a:t>
                      </a:r>
                      <a:r>
                        <a:rPr lang="en-US" altLang="ko-KR" sz="2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COMPATIBILITY</a:t>
                      </a:r>
                      <a:endParaRPr lang="en-US" altLang="ko-KR" sz="2000" b="1" i="0" baseline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A4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80721">
                <a:tc>
                  <a:txBody>
                    <a:bodyPr/>
                    <a:lstStyle/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PC</a:t>
                      </a:r>
                      <a:endParaRPr lang="en-US" altLang="ko-KR" sz="2000" b="1" dirty="0" smtClean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1800" dirty="0" smtClean="0"/>
                        <a:t>전체 </a:t>
                      </a:r>
                      <a:r>
                        <a:rPr lang="en-US" altLang="ko-KR" sz="1800" dirty="0" smtClean="0"/>
                        <a:t>1920px</a:t>
                      </a:r>
                    </a:p>
                    <a:p>
                      <a:pPr lvl="1" algn="ctr" latinLnBrk="1"/>
                      <a:r>
                        <a:rPr lang="ko-KR" altLang="en-US" sz="1800" dirty="0" err="1" smtClean="0"/>
                        <a:t>콘텐츠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baseline="0" dirty="0" smtClean="0"/>
                        <a:t>1280px</a:t>
                      </a:r>
                      <a:endParaRPr lang="ko-KR" altLang="en-US" sz="1800" b="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rgbClr val="A4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800" dirty="0"/>
                        <a:t>Chrome</a:t>
                      </a:r>
                    </a:p>
                    <a:p>
                      <a:pPr lvl="1" algn="ctr" latinLnBrk="1"/>
                      <a:r>
                        <a:rPr lang="en-US" altLang="ko-KR" sz="1800" dirty="0"/>
                        <a:t>Explorer</a:t>
                      </a:r>
                      <a:r>
                        <a:rPr lang="en-US" altLang="ko-KR" sz="1800" baseline="0" dirty="0"/>
                        <a:t> 10</a:t>
                      </a:r>
                      <a:r>
                        <a:rPr lang="ko-KR" altLang="en-US" sz="1800" baseline="0" dirty="0"/>
                        <a:t>이상</a:t>
                      </a:r>
                      <a:endParaRPr lang="en-US" altLang="ko-KR" sz="1800" baseline="0" dirty="0"/>
                    </a:p>
                    <a:p>
                      <a:pPr lvl="1" algn="ctr" latinLnBrk="1"/>
                      <a:r>
                        <a:rPr lang="en-US" altLang="ko-KR" sz="1800" dirty="0"/>
                        <a:t>Firefox</a:t>
                      </a:r>
                      <a:endParaRPr lang="ko-KR" altLang="en-US" sz="1800" b="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A4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80721">
                <a:tc>
                  <a:txBody>
                    <a:bodyPr/>
                    <a:lstStyle/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/>
                    </a:p>
                    <a:p>
                      <a:pPr marL="0" marR="0" indent="0" algn="ctr" defTabSz="24386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Mobile</a:t>
                      </a:r>
                      <a:endParaRPr lang="en-US" altLang="ko-KR" sz="2000" b="1" dirty="0" smtClean="0">
                        <a:solidFill>
                          <a:schemeClr val="accent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800" dirty="0" smtClean="0"/>
                        <a:t>1080</a:t>
                      </a:r>
                      <a:r>
                        <a:rPr lang="en-US" altLang="ko-KR" sz="1800" baseline="0" dirty="0" smtClean="0"/>
                        <a:t>*8636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rgbClr val="A4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Light" pitchFamily="50" charset="-127"/>
                        <a:ea typeface="나눔스퀘어라운드 Light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31" y="2493690"/>
            <a:ext cx="1247321" cy="1047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2" y="4725938"/>
            <a:ext cx="685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6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폰트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671807"/>
              </p:ext>
            </p:extLst>
          </p:nvPr>
        </p:nvGraphicFramePr>
        <p:xfrm>
          <a:off x="478581" y="909510"/>
          <a:ext cx="11206884" cy="570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7"/>
                <a:gridCol w="9622707"/>
              </a:tblGrid>
              <a:tr h="68473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로고</a:t>
                      </a:r>
                      <a:endParaRPr lang="en-US" altLang="ko-KR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Bauhaus 93" panose="04030905020B02020C02" pitchFamily="82" charset="0"/>
                          <a:ea typeface="Noto Sans KR Medium" pitchFamily="34" charset="-127"/>
                        </a:rPr>
                        <a:t>Bauhaus 93 42</a:t>
                      </a:r>
                      <a:r>
                        <a:rPr lang="en-US" altLang="ko-KR" baseline="0" dirty="0" smtClean="0">
                          <a:latin typeface="Bauhaus 93" panose="04030905020B02020C02" pitchFamily="82" charset="0"/>
                          <a:ea typeface="Noto Sans KR Medium" pitchFamily="34" charset="-127"/>
                        </a:rPr>
                        <a:t>Point</a:t>
                      </a:r>
                      <a:endParaRPr lang="ko-KR" altLang="en-US" dirty="0" smtClean="0">
                        <a:latin typeface="Bauhaus 93" panose="04030905020B02020C02" pitchFamily="82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45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45 Point</a:t>
                      </a:r>
                      <a:endParaRPr lang="ko-KR" altLang="en-US" sz="45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본문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18 Point</a:t>
                      </a:r>
                      <a:endParaRPr lang="ko-KR" altLang="en-US" sz="1800" dirty="0" smtClean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14 Point</a:t>
                      </a:r>
                      <a:endParaRPr lang="ko-KR" altLang="en-US" sz="1400" dirty="0" smtClean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강조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22 Point</a:t>
                      </a:r>
                      <a:endParaRPr lang="ko-KR" altLang="en-US" sz="22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8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38 Point</a:t>
                      </a:r>
                      <a:endParaRPr lang="ko-KR" altLang="en-US" sz="3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FNB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12 Point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GNB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Noto Sans KR Medium" pitchFamily="34" charset="-127"/>
                          <a:ea typeface="Noto Sans KR Medium" pitchFamily="34" charset="-127"/>
                        </a:rPr>
                        <a:t>Noto Sans KR Regular 18 Point</a:t>
                      </a:r>
                      <a:endParaRPr lang="ko-KR" altLang="en-US" sz="2400" dirty="0" smtClean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9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09354" y="1485538"/>
            <a:ext cx="1323221" cy="1323700"/>
            <a:chOff x="4104576" y="1934950"/>
            <a:chExt cx="1323221" cy="1323700"/>
          </a:xfrm>
        </p:grpSpPr>
        <p:sp>
          <p:nvSpPr>
            <p:cNvPr id="3" name="타원 2"/>
            <p:cNvSpPr/>
            <p:nvPr/>
          </p:nvSpPr>
          <p:spPr>
            <a:xfrm>
              <a:off x="4104576" y="1934950"/>
              <a:ext cx="1323221" cy="1323700"/>
            </a:xfrm>
            <a:prstGeom prst="ellipse">
              <a:avLst/>
            </a:prstGeom>
            <a:solidFill>
              <a:srgbClr val="141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spcCol="0"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33511" y="2412136"/>
              <a:ext cx="1065350" cy="36932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#141521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283620" y="1485538"/>
            <a:ext cx="1323221" cy="1323700"/>
            <a:chOff x="6008513" y="1934950"/>
            <a:chExt cx="1323221" cy="1323700"/>
          </a:xfrm>
        </p:grpSpPr>
        <p:sp>
          <p:nvSpPr>
            <p:cNvPr id="5" name="타원 4"/>
            <p:cNvSpPr/>
            <p:nvPr/>
          </p:nvSpPr>
          <p:spPr>
            <a:xfrm>
              <a:off x="6008513" y="1934950"/>
              <a:ext cx="1323221" cy="1323700"/>
            </a:xfrm>
            <a:prstGeom prst="ellipse">
              <a:avLst/>
            </a:prstGeom>
            <a:solidFill>
              <a:srgbClr val="A4A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spcCol="0"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47387" y="2412136"/>
              <a:ext cx="1045473" cy="36932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#a4acac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709353" y="3040070"/>
            <a:ext cx="1323221" cy="1323700"/>
            <a:chOff x="4031891" y="4008779"/>
            <a:chExt cx="1323221" cy="1323700"/>
          </a:xfrm>
        </p:grpSpPr>
        <p:sp>
          <p:nvSpPr>
            <p:cNvPr id="7" name="타원 6"/>
            <p:cNvSpPr/>
            <p:nvPr/>
          </p:nvSpPr>
          <p:spPr>
            <a:xfrm>
              <a:off x="4031891" y="4008779"/>
              <a:ext cx="1323221" cy="1323700"/>
            </a:xfrm>
            <a:prstGeom prst="ellipse">
              <a:avLst/>
            </a:prstGeom>
            <a:solidFill>
              <a:srgbClr val="23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spcCol="0"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8804" y="4485965"/>
              <a:ext cx="1089395" cy="36932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#23c5c8 </a:t>
              </a:r>
            </a:p>
          </p:txBody>
        </p:sp>
      </p:grp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39631" y="1916555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주조색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339628" y="3471087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보조색</a:t>
            </a:r>
            <a:endParaRPr lang="en-US" altLang="ko-KR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4709354" y="4611324"/>
            <a:ext cx="1323221" cy="1323700"/>
            <a:chOff x="4031891" y="4008779"/>
            <a:chExt cx="1323221" cy="1323700"/>
          </a:xfrm>
          <a:solidFill>
            <a:srgbClr val="DC3A37"/>
          </a:solidFill>
        </p:grpSpPr>
        <p:sp>
          <p:nvSpPr>
            <p:cNvPr id="17" name="타원 16"/>
            <p:cNvSpPr/>
            <p:nvPr/>
          </p:nvSpPr>
          <p:spPr>
            <a:xfrm>
              <a:off x="4031891" y="4008779"/>
              <a:ext cx="1323221" cy="13237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spcCol="0"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48804" y="4485965"/>
              <a:ext cx="1089395" cy="369328"/>
            </a:xfrm>
            <a:prstGeom prst="rect">
              <a:avLst/>
            </a:prstGeom>
            <a:grpFill/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#dc3a37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39631" y="5042341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강조색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99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대상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4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대상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6654" y="1321602"/>
            <a:ext cx="977863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dirty="0" smtClean="0"/>
              <a:t>취미가 등산인 전 연령대 등산 애호가</a:t>
            </a:r>
            <a:endParaRPr lang="en-US" altLang="ko-KR" dirty="0" smtClean="0"/>
          </a:p>
          <a:p>
            <a:pPr marL="457200" indent="-457200">
              <a:lnSpc>
                <a:spcPct val="250000"/>
              </a:lnSpc>
              <a:buFontTx/>
              <a:buAutoNum type="arabicPeriod"/>
            </a:pPr>
            <a:r>
              <a:rPr lang="ko-KR" altLang="en-US" dirty="0"/>
              <a:t>등산과 관련 된 여러 </a:t>
            </a:r>
            <a:r>
              <a:rPr lang="ko-KR" altLang="en-US" dirty="0" smtClean="0"/>
              <a:t>정보를 </a:t>
            </a:r>
            <a:r>
              <a:rPr lang="ko-KR" altLang="en-US" dirty="0"/>
              <a:t>하나의 사이트에서 해결하고 싶어하는 </a:t>
            </a:r>
            <a:r>
              <a:rPr lang="ko-KR" altLang="en-US" dirty="0" smtClean="0"/>
              <a:t>일반인</a:t>
            </a:r>
            <a:endParaRPr lang="en-US" altLang="ko-KR" dirty="0" smtClean="0"/>
          </a:p>
          <a:p>
            <a:pPr marL="457200" indent="-457200">
              <a:lnSpc>
                <a:spcPct val="250000"/>
              </a:lnSpc>
              <a:buFontTx/>
              <a:buAutoNum type="arabicPeriod"/>
            </a:pPr>
            <a:r>
              <a:rPr lang="ko-KR" altLang="en-US" dirty="0"/>
              <a:t>심플하고 세련된 디자인의 사이트를 선호하는 일반인</a:t>
            </a:r>
            <a:endParaRPr lang="en-US" altLang="ko-KR" dirty="0"/>
          </a:p>
          <a:p>
            <a:pPr marL="457200" indent="-457200">
              <a:lnSpc>
                <a:spcPct val="250000"/>
              </a:lnSpc>
              <a:buFontTx/>
              <a:buAutoNum type="arabicPeriod"/>
            </a:pPr>
            <a:r>
              <a:rPr lang="en-US" altLang="ko-KR" dirty="0"/>
              <a:t>SNS</a:t>
            </a:r>
            <a:r>
              <a:rPr lang="ko-KR" altLang="en-US" dirty="0"/>
              <a:t>에 인증사진 업로드가 </a:t>
            </a:r>
            <a:r>
              <a:rPr lang="ko-KR" altLang="en-US" dirty="0" smtClean="0"/>
              <a:t>취미인 일반인</a:t>
            </a:r>
            <a:endParaRPr lang="en-US" altLang="ko-KR" dirty="0"/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dirty="0" smtClean="0"/>
              <a:t>동호회에서 친구를 사귀고 싶어하는 다양한 연령대의 일반인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페르소나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페르소나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평소 </a:t>
            </a:r>
            <a:r>
              <a:rPr lang="ko-KR" altLang="en-US" sz="1800" b="1" dirty="0" smtClean="0">
                <a:solidFill>
                  <a:srgbClr val="141521"/>
                </a:solidFill>
              </a:rPr>
              <a:t>헬</a:t>
            </a:r>
            <a:r>
              <a:rPr lang="ko-KR" altLang="en-US" sz="1800" b="1" dirty="0">
                <a:solidFill>
                  <a:srgbClr val="141521"/>
                </a:solidFill>
              </a:rPr>
              <a:t>스</a:t>
            </a:r>
            <a:r>
              <a:rPr lang="ko-KR" altLang="en-US" sz="1400" dirty="0" smtClean="0">
                <a:solidFill>
                  <a:srgbClr val="141521"/>
                </a:solidFill>
              </a:rPr>
              <a:t>와 기구 </a:t>
            </a:r>
            <a:r>
              <a:rPr lang="ko-KR" altLang="en-US" sz="1800" b="1" dirty="0" err="1" smtClean="0">
                <a:solidFill>
                  <a:srgbClr val="141521"/>
                </a:solidFill>
              </a:rPr>
              <a:t>필라테스</a:t>
            </a:r>
            <a:r>
              <a:rPr lang="en-US" altLang="ko-KR" sz="1400" dirty="0" smtClean="0">
                <a:solidFill>
                  <a:srgbClr val="141521"/>
                </a:solidFill>
              </a:rPr>
              <a:t> </a:t>
            </a:r>
            <a:r>
              <a:rPr lang="ko-KR" altLang="en-US" sz="1400" dirty="0" smtClean="0">
                <a:solidFill>
                  <a:srgbClr val="141521"/>
                </a:solidFill>
              </a:rPr>
              <a:t>등 다양한 운동으로 체력 관리를 한다</a:t>
            </a:r>
            <a:r>
              <a:rPr lang="en-US" altLang="ko-KR" sz="1400" dirty="0" smtClean="0">
                <a:solidFill>
                  <a:srgbClr val="141521"/>
                </a:solidFill>
              </a:rPr>
              <a:t>. </a:t>
            </a:r>
            <a:r>
              <a:rPr lang="ko-KR" altLang="en-US" sz="1400" dirty="0" smtClean="0">
                <a:solidFill>
                  <a:srgbClr val="141521"/>
                </a:solidFill>
              </a:rPr>
              <a:t>주말에는 보통 친구들과 술을 마시며 친목을 도모하기도 했지만</a:t>
            </a:r>
            <a:r>
              <a:rPr lang="en-US" altLang="ko-KR" sz="1400" dirty="0" smtClean="0">
                <a:solidFill>
                  <a:srgbClr val="141521"/>
                </a:solidFill>
              </a:rPr>
              <a:t>, </a:t>
            </a:r>
            <a:r>
              <a:rPr lang="ko-KR" altLang="en-US" sz="1800" b="1" dirty="0" smtClean="0">
                <a:solidFill>
                  <a:srgbClr val="23C9C9"/>
                </a:solidFill>
              </a:rPr>
              <a:t>최근 건강에 대해 관심이 생겨 날씨가 좋은 날이면 서울 근교에 등산을 하면서 스트레스를 푸는 편</a:t>
            </a:r>
            <a:r>
              <a:rPr lang="ko-KR" altLang="en-US" sz="1400" dirty="0" smtClean="0">
                <a:solidFill>
                  <a:srgbClr val="141521"/>
                </a:solidFill>
              </a:rPr>
              <a:t>이다</a:t>
            </a:r>
            <a:r>
              <a:rPr lang="en-US" altLang="ko-KR" sz="1400" dirty="0" smtClean="0">
                <a:solidFill>
                  <a:srgbClr val="141521"/>
                </a:solidFill>
              </a:rPr>
              <a:t>.</a:t>
            </a:r>
            <a:r>
              <a:rPr lang="ko-KR" altLang="en-US" sz="1400" dirty="0" smtClean="0">
                <a:solidFill>
                  <a:srgbClr val="141521"/>
                </a:solidFill>
              </a:rPr>
              <a:t>  등산을 가기 전에는 등산로 근처의 맛있는 김밥 집을 검색해서 찾아가기도 하고</a:t>
            </a:r>
            <a:r>
              <a:rPr lang="en-US" altLang="ko-KR" sz="1400" dirty="0" smtClean="0">
                <a:solidFill>
                  <a:srgbClr val="141521"/>
                </a:solidFill>
              </a:rPr>
              <a:t>, </a:t>
            </a:r>
            <a:r>
              <a:rPr lang="ko-KR" altLang="en-US" sz="1400" dirty="0" smtClean="0">
                <a:solidFill>
                  <a:srgbClr val="141521"/>
                </a:solidFill>
              </a:rPr>
              <a:t>하산 후에는 파전과 막걸리가 맛있는 곳을 찾아 보기도 한다</a:t>
            </a:r>
            <a:r>
              <a:rPr lang="en-US" altLang="ko-KR" sz="1400" dirty="0" smtClean="0">
                <a:solidFill>
                  <a:srgbClr val="141521"/>
                </a:solidFill>
              </a:rPr>
              <a:t>.  </a:t>
            </a:r>
            <a:r>
              <a:rPr lang="ko-KR" altLang="en-US" sz="1400" b="1" dirty="0" smtClean="0">
                <a:solidFill>
                  <a:srgbClr val="141521"/>
                </a:solidFill>
              </a:rPr>
              <a:t>등산 후 인증사진은 업로드는 필수다</a:t>
            </a:r>
            <a:r>
              <a:rPr lang="en-US" altLang="ko-KR" sz="1400" b="1" dirty="0" smtClean="0">
                <a:solidFill>
                  <a:srgbClr val="141521"/>
                </a:solidFill>
              </a:rPr>
              <a:t>.</a:t>
            </a:r>
            <a:endParaRPr lang="ko-KR" altLang="en-US" sz="1400" b="1" dirty="0">
              <a:solidFill>
                <a:srgbClr val="14152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141521"/>
                </a:solidFill>
              </a:rPr>
              <a:t>배주현 </a:t>
            </a:r>
            <a:r>
              <a:rPr lang="en-US" altLang="ko-KR" dirty="0" smtClean="0">
                <a:solidFill>
                  <a:srgbClr val="141521"/>
                </a:solidFill>
              </a:rPr>
              <a:t>/ 27</a:t>
            </a:r>
            <a:r>
              <a:rPr lang="ko-KR" altLang="en-US" dirty="0" smtClean="0">
                <a:solidFill>
                  <a:srgbClr val="141521"/>
                </a:solidFill>
              </a:rPr>
              <a:t>살 </a:t>
            </a:r>
            <a:r>
              <a:rPr lang="en-US" altLang="ko-KR" dirty="0" smtClean="0">
                <a:solidFill>
                  <a:srgbClr val="141521"/>
                </a:solidFill>
              </a:rPr>
              <a:t>/ </a:t>
            </a:r>
            <a:r>
              <a:rPr lang="ko-KR" altLang="en-US" dirty="0" smtClean="0">
                <a:solidFill>
                  <a:srgbClr val="141521"/>
                </a:solidFill>
              </a:rPr>
              <a:t>직장인</a:t>
            </a:r>
            <a:endParaRPr lang="ko-KR" altLang="en-US" dirty="0">
              <a:solidFill>
                <a:srgbClr val="14152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r="12131"/>
          <a:stretch/>
        </p:blipFill>
        <p:spPr>
          <a:xfrm>
            <a:off x="648892" y="1629762"/>
            <a:ext cx="5080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페르소나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지방에서 상경해서 취미생활을 같이 할 마땅한 친구가 없어 고민인 직장인들이다</a:t>
            </a:r>
            <a:r>
              <a:rPr lang="en-US" altLang="ko-KR" sz="1400" dirty="0" smtClean="0">
                <a:solidFill>
                  <a:srgbClr val="14152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친한 친구들은 이미 결혼해서 애까지 낳아서 주말에는 꼼짝없이 육아에 전념하느라 만나기 어려워  적적하기 짝이 없다</a:t>
            </a:r>
            <a:r>
              <a:rPr lang="en-US" altLang="ko-KR" sz="1400" dirty="0" smtClean="0">
                <a:solidFill>
                  <a:srgbClr val="14152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결혼도 해야 하지만 그전에 연애도 해야 되는데 일</a:t>
            </a:r>
            <a:r>
              <a:rPr lang="en-US" altLang="ko-KR" sz="1400" dirty="0" smtClean="0">
                <a:solidFill>
                  <a:srgbClr val="141521"/>
                </a:solidFill>
              </a:rPr>
              <a:t>-</a:t>
            </a:r>
            <a:r>
              <a:rPr lang="ko-KR" altLang="en-US" sz="1400" dirty="0" smtClean="0">
                <a:solidFill>
                  <a:srgbClr val="141521"/>
                </a:solidFill>
              </a:rPr>
              <a:t>집</a:t>
            </a:r>
            <a:r>
              <a:rPr lang="en-US" altLang="ko-KR" sz="1400" dirty="0" smtClean="0">
                <a:solidFill>
                  <a:srgbClr val="141521"/>
                </a:solidFill>
              </a:rPr>
              <a:t>, </a:t>
            </a:r>
            <a:r>
              <a:rPr lang="ko-KR" altLang="en-US" sz="1400" dirty="0" smtClean="0">
                <a:solidFill>
                  <a:srgbClr val="141521"/>
                </a:solidFill>
              </a:rPr>
              <a:t>일</a:t>
            </a:r>
            <a:r>
              <a:rPr lang="en-US" altLang="ko-KR" sz="1400" dirty="0" smtClean="0">
                <a:solidFill>
                  <a:srgbClr val="141521"/>
                </a:solidFill>
              </a:rPr>
              <a:t>-</a:t>
            </a:r>
            <a:r>
              <a:rPr lang="ko-KR" altLang="en-US" sz="1400" dirty="0" smtClean="0">
                <a:solidFill>
                  <a:srgbClr val="141521"/>
                </a:solidFill>
              </a:rPr>
              <a:t>집의 반복으로 새로운 만남을 찾기가 여간 어려운 일이 아니다</a:t>
            </a:r>
            <a:r>
              <a:rPr lang="en-US" altLang="ko-KR" sz="1400" dirty="0" smtClean="0">
                <a:solidFill>
                  <a:srgbClr val="14152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다른 사이트에서 모임도 들어봤지만</a:t>
            </a:r>
            <a:r>
              <a:rPr lang="en-US" altLang="ko-KR" sz="1400" dirty="0" smtClean="0">
                <a:solidFill>
                  <a:srgbClr val="141521"/>
                </a:solidFill>
              </a:rPr>
              <a:t>, </a:t>
            </a:r>
            <a:r>
              <a:rPr lang="ko-KR" altLang="en-US" sz="1400" dirty="0" smtClean="0">
                <a:solidFill>
                  <a:srgbClr val="141521"/>
                </a:solidFill>
              </a:rPr>
              <a:t>술만 먹고 끝나기 일수에 다들 목적이 너무 뻔해 보여 되려 거부감이 들었다</a:t>
            </a:r>
            <a:r>
              <a:rPr lang="en-US" altLang="ko-KR" sz="1400" dirty="0" smtClean="0">
                <a:solidFill>
                  <a:srgbClr val="141521"/>
                </a:solidFill>
              </a:rPr>
              <a:t>. 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골프나 테니스도 생각해 봤지만 준비물에 비용이 생각보다 많이 들어 맨몸으로 시작 할 수 있는 아웃도어 활동을 찾다가 등산에 흥미가 생겼다</a:t>
            </a:r>
            <a:r>
              <a:rPr lang="en-US" altLang="ko-KR" sz="1400" dirty="0" smtClean="0">
                <a:solidFill>
                  <a:srgbClr val="14152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왠지 같은 취미를 가진 사람들을 만나면</a:t>
            </a:r>
            <a:r>
              <a:rPr lang="en-US" altLang="ko-KR" sz="1400" dirty="0" smtClean="0">
                <a:solidFill>
                  <a:srgbClr val="141521"/>
                </a:solidFill>
              </a:rPr>
              <a:t>, </a:t>
            </a:r>
            <a:r>
              <a:rPr lang="ko-KR" altLang="en-US" sz="1400" dirty="0" smtClean="0">
                <a:solidFill>
                  <a:srgbClr val="141521"/>
                </a:solidFill>
              </a:rPr>
              <a:t>술을 먹지 않아도 즐겁고 신날 것 같은 기대감이 든다</a:t>
            </a:r>
            <a:r>
              <a:rPr lang="en-US" altLang="ko-KR" sz="1400" dirty="0" smtClean="0">
                <a:solidFill>
                  <a:srgbClr val="141521"/>
                </a:solidFill>
              </a:rPr>
              <a:t>. </a:t>
            </a:r>
            <a:endParaRPr lang="ko-KR" altLang="en-US" sz="1400" dirty="0">
              <a:solidFill>
                <a:srgbClr val="14152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087033" y="1268413"/>
            <a:ext cx="4687330" cy="793229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141521"/>
                </a:solidFill>
              </a:rPr>
              <a:t>김동산</a:t>
            </a:r>
            <a:r>
              <a:rPr lang="en-US" altLang="ko-KR" dirty="0" smtClean="0">
                <a:solidFill>
                  <a:srgbClr val="141521"/>
                </a:solidFill>
              </a:rPr>
              <a:t>/</a:t>
            </a:r>
            <a:r>
              <a:rPr lang="ko-KR" altLang="en-US" dirty="0" smtClean="0">
                <a:solidFill>
                  <a:srgbClr val="141521"/>
                </a:solidFill>
              </a:rPr>
              <a:t>김정상</a:t>
            </a:r>
            <a:r>
              <a:rPr lang="en-US" altLang="ko-KR" dirty="0" smtClean="0">
                <a:solidFill>
                  <a:srgbClr val="141521"/>
                </a:solidFill>
              </a:rPr>
              <a:t>/</a:t>
            </a:r>
            <a:r>
              <a:rPr lang="ko-KR" altLang="en-US" dirty="0" err="1" smtClean="0">
                <a:solidFill>
                  <a:srgbClr val="141521"/>
                </a:solidFill>
              </a:rPr>
              <a:t>김인증</a:t>
            </a:r>
            <a:endParaRPr lang="en-US" altLang="ko-KR" dirty="0" smtClean="0">
              <a:solidFill>
                <a:srgbClr val="141521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141521"/>
                </a:solidFill>
              </a:rPr>
              <a:t>/ 20-30</a:t>
            </a:r>
            <a:r>
              <a:rPr lang="ko-KR" altLang="en-US" dirty="0" smtClean="0">
                <a:solidFill>
                  <a:srgbClr val="141521"/>
                </a:solidFill>
              </a:rPr>
              <a:t>대 </a:t>
            </a:r>
            <a:r>
              <a:rPr lang="en-US" altLang="ko-KR" dirty="0" smtClean="0">
                <a:solidFill>
                  <a:srgbClr val="141521"/>
                </a:solidFill>
              </a:rPr>
              <a:t>/ 30-40</a:t>
            </a:r>
            <a:r>
              <a:rPr lang="ko-KR" altLang="en-US" dirty="0" smtClean="0">
                <a:solidFill>
                  <a:srgbClr val="141521"/>
                </a:solidFill>
              </a:rPr>
              <a:t>대 </a:t>
            </a:r>
            <a:r>
              <a:rPr lang="en-US" altLang="ko-KR" dirty="0" smtClean="0">
                <a:solidFill>
                  <a:srgbClr val="141521"/>
                </a:solidFill>
              </a:rPr>
              <a:t>/ </a:t>
            </a:r>
            <a:r>
              <a:rPr lang="ko-KR" altLang="en-US" dirty="0" smtClean="0">
                <a:solidFill>
                  <a:srgbClr val="141521"/>
                </a:solidFill>
              </a:rPr>
              <a:t>직장인</a:t>
            </a:r>
            <a:endParaRPr lang="ko-KR" altLang="en-US" dirty="0">
              <a:solidFill>
                <a:srgbClr val="14152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2" y="1948849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"/>
          <a:stretch/>
        </p:blipFill>
        <p:spPr>
          <a:xfrm>
            <a:off x="0" y="1"/>
            <a:ext cx="12190413" cy="685958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" name="직사각형 4"/>
          <p:cNvSpPr/>
          <p:nvPr/>
        </p:nvSpPr>
        <p:spPr>
          <a:xfrm>
            <a:off x="5861843" y="2268320"/>
            <a:ext cx="190148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주제선정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콘셉트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제작목표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폰트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컬러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9177" y="777926"/>
            <a:ext cx="14574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목차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8452" y="2268320"/>
            <a:ext cx="253787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dirty="0" smtClean="0">
                <a:solidFill>
                  <a:schemeClr val="bg1"/>
                </a:solidFill>
              </a:rPr>
              <a:t>대상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 startAt="5"/>
            </a:pPr>
            <a:r>
              <a:rPr lang="ko-KR" altLang="en-US" dirty="0" smtClean="0">
                <a:solidFill>
                  <a:schemeClr val="bg1"/>
                </a:solidFill>
              </a:rPr>
              <a:t>페르소나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 startAt="5"/>
            </a:pPr>
            <a:r>
              <a:rPr lang="ko-KR" altLang="en-US" dirty="0" smtClean="0">
                <a:solidFill>
                  <a:schemeClr val="bg1"/>
                </a:solidFill>
              </a:rPr>
              <a:t>시장조</a:t>
            </a:r>
            <a:r>
              <a:rPr lang="ko-KR" altLang="en-US" dirty="0">
                <a:solidFill>
                  <a:schemeClr val="bg1"/>
                </a:solidFill>
              </a:rPr>
              <a:t>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 startAt="5"/>
            </a:pPr>
            <a:r>
              <a:rPr lang="ko-KR" altLang="en-US" dirty="0" smtClean="0">
                <a:solidFill>
                  <a:schemeClr val="bg1"/>
                </a:solidFill>
              </a:rPr>
              <a:t>메뉴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시장조</a:t>
            </a:r>
            <a:r>
              <a:rPr lang="ko-KR" altLang="en-US" dirty="0"/>
              <a:t>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4566" y="2349674"/>
            <a:ext cx="11521280" cy="226973"/>
          </a:xfrm>
          <a:prstGeom prst="rect">
            <a:avLst/>
          </a:prstGeom>
          <a:solidFill>
            <a:srgbClr val="14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2597" y="1053530"/>
            <a:ext cx="6355705" cy="576064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346726" y="1013967"/>
            <a:ext cx="4114328" cy="576064"/>
          </a:xfrm>
          <a:prstGeom prst="roundRect">
            <a:avLst/>
          </a:prstGeom>
          <a:solidFill>
            <a:srgbClr val="DC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18819" y="1110729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국내 사이트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11965" y="107116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외국 사이트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2598" y="2049860"/>
            <a:ext cx="2088976" cy="2930624"/>
            <a:chOff x="622598" y="2049860"/>
            <a:chExt cx="2088976" cy="2930624"/>
          </a:xfrm>
        </p:grpSpPr>
        <p:sp>
          <p:nvSpPr>
            <p:cNvPr id="17" name="직각 삼각형 16"/>
            <p:cNvSpPr/>
            <p:nvPr/>
          </p:nvSpPr>
          <p:spPr>
            <a:xfrm>
              <a:off x="2495550" y="2049860"/>
              <a:ext cx="216024" cy="299814"/>
            </a:xfrm>
            <a:prstGeom prst="rtTriangle">
              <a:avLst/>
            </a:prstGeom>
            <a:solidFill>
              <a:srgbClr val="23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22598" y="2049860"/>
              <a:ext cx="1872952" cy="2930624"/>
              <a:chOff x="622598" y="2049860"/>
              <a:chExt cx="1872952" cy="2930624"/>
            </a:xfrm>
          </p:grpSpPr>
          <p:sp>
            <p:nvSpPr>
              <p:cNvPr id="15" name="직각 삼각형 14"/>
              <p:cNvSpPr/>
              <p:nvPr/>
            </p:nvSpPr>
            <p:spPr>
              <a:xfrm rot="5400000">
                <a:off x="562186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AD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4"/>
              <p:cNvSpPr/>
              <p:nvPr/>
            </p:nvSpPr>
            <p:spPr>
              <a:xfrm rot="16200000" flipH="1">
                <a:off x="-374662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23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000640" y="2360068"/>
              <a:ext cx="1116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141521"/>
                  </a:solidFill>
                </a:rPr>
                <a:t>램블러</a:t>
              </a:r>
              <a:endParaRPr lang="ko-KR" altLang="en-US" dirty="0">
                <a:solidFill>
                  <a:srgbClr val="14152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89075" y="2776702"/>
              <a:ext cx="1540742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경로기록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산행 스토리 제작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등산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정보 제공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63974" y="2049860"/>
            <a:ext cx="2088976" cy="2930624"/>
            <a:chOff x="2863974" y="2049860"/>
            <a:chExt cx="2088976" cy="2930624"/>
          </a:xfrm>
        </p:grpSpPr>
        <p:sp>
          <p:nvSpPr>
            <p:cNvPr id="22" name="직각 삼각형 21"/>
            <p:cNvSpPr/>
            <p:nvPr/>
          </p:nvSpPr>
          <p:spPr>
            <a:xfrm>
              <a:off x="4736926" y="2049860"/>
              <a:ext cx="216024" cy="299814"/>
            </a:xfrm>
            <a:prstGeom prst="rtTriangle">
              <a:avLst/>
            </a:prstGeom>
            <a:solidFill>
              <a:srgbClr val="23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863974" y="2049860"/>
              <a:ext cx="1872952" cy="2930624"/>
              <a:chOff x="2863974" y="2049860"/>
              <a:chExt cx="1872952" cy="2930624"/>
            </a:xfrm>
          </p:grpSpPr>
          <p:sp>
            <p:nvSpPr>
              <p:cNvPr id="21" name="직각 삼각형 14"/>
              <p:cNvSpPr/>
              <p:nvPr/>
            </p:nvSpPr>
            <p:spPr>
              <a:xfrm rot="5400000">
                <a:off x="2803562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AD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14"/>
              <p:cNvSpPr/>
              <p:nvPr/>
            </p:nvSpPr>
            <p:spPr>
              <a:xfrm rot="16200000" flipH="1">
                <a:off x="1866714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23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42016" y="2360068"/>
              <a:ext cx="1116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141521"/>
                  </a:solidFill>
                </a:rPr>
                <a:t>트랭글</a:t>
              </a:r>
              <a:endParaRPr lang="ko-KR" altLang="en-US" dirty="0">
                <a:solidFill>
                  <a:srgbClr val="14152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925231" y="2776701"/>
              <a:ext cx="1665841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동호회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운영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기록 인증 배지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발급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음성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내비게이션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서비스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05350" y="2049860"/>
            <a:ext cx="2088976" cy="2930624"/>
            <a:chOff x="5105350" y="2049860"/>
            <a:chExt cx="2088976" cy="2930624"/>
          </a:xfrm>
        </p:grpSpPr>
        <p:sp>
          <p:nvSpPr>
            <p:cNvPr id="26" name="직각 삼각형 25"/>
            <p:cNvSpPr/>
            <p:nvPr/>
          </p:nvSpPr>
          <p:spPr>
            <a:xfrm>
              <a:off x="6978302" y="2049860"/>
              <a:ext cx="216024" cy="299814"/>
            </a:xfrm>
            <a:prstGeom prst="rtTriangle">
              <a:avLst/>
            </a:prstGeom>
            <a:solidFill>
              <a:srgbClr val="23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5105350" y="2049860"/>
              <a:ext cx="1872952" cy="2930624"/>
              <a:chOff x="5105350" y="2049860"/>
              <a:chExt cx="1872952" cy="2930624"/>
            </a:xfrm>
          </p:grpSpPr>
          <p:sp>
            <p:nvSpPr>
              <p:cNvPr id="25" name="직각 삼각형 14"/>
              <p:cNvSpPr/>
              <p:nvPr/>
            </p:nvSpPr>
            <p:spPr>
              <a:xfrm rot="5400000">
                <a:off x="5044938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AD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14"/>
              <p:cNvSpPr/>
              <p:nvPr/>
            </p:nvSpPr>
            <p:spPr>
              <a:xfrm rot="16200000" flipH="1">
                <a:off x="4108090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23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483392" y="2362401"/>
              <a:ext cx="1116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141521"/>
                  </a:solidFill>
                </a:rPr>
                <a:t>산길샘</a:t>
              </a:r>
              <a:endParaRPr lang="ko-KR" altLang="en-US" dirty="0">
                <a:solidFill>
                  <a:srgbClr val="14152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271083" y="2821733"/>
              <a:ext cx="1540742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경로기록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산행 스토리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제작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Offline MAP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제공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46726" y="2049860"/>
            <a:ext cx="2088976" cy="2930624"/>
            <a:chOff x="7346726" y="2049860"/>
            <a:chExt cx="2088976" cy="2930624"/>
          </a:xfrm>
        </p:grpSpPr>
        <p:sp>
          <p:nvSpPr>
            <p:cNvPr id="30" name="직각 삼각형 29"/>
            <p:cNvSpPr/>
            <p:nvPr/>
          </p:nvSpPr>
          <p:spPr>
            <a:xfrm>
              <a:off x="9219678" y="2049860"/>
              <a:ext cx="216024" cy="299814"/>
            </a:xfrm>
            <a:prstGeom prst="rtTriangle">
              <a:avLst/>
            </a:prstGeom>
            <a:solidFill>
              <a:srgbClr val="DC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346726" y="2049860"/>
              <a:ext cx="1872952" cy="2930624"/>
              <a:chOff x="7346726" y="2049860"/>
              <a:chExt cx="1872952" cy="2930624"/>
            </a:xfrm>
          </p:grpSpPr>
          <p:sp>
            <p:nvSpPr>
              <p:cNvPr id="29" name="직각 삼각형 14"/>
              <p:cNvSpPr/>
              <p:nvPr/>
            </p:nvSpPr>
            <p:spPr>
              <a:xfrm rot="5400000">
                <a:off x="7286314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F1AF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각 삼각형 14"/>
              <p:cNvSpPr/>
              <p:nvPr/>
            </p:nvSpPr>
            <p:spPr>
              <a:xfrm rot="16200000" flipH="1">
                <a:off x="6349466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DC3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7724768" y="2376592"/>
              <a:ext cx="1116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141521"/>
                  </a:solidFill>
                </a:rPr>
                <a:t>뷰랭거</a:t>
              </a:r>
              <a:endParaRPr lang="ko-KR" altLang="en-US" dirty="0">
                <a:solidFill>
                  <a:srgbClr val="14152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471276" y="2802894"/>
              <a:ext cx="1540743" cy="114794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통한 경로기록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산행 스토리 제작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Offline MAP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588102" y="2049860"/>
            <a:ext cx="2088976" cy="2930624"/>
            <a:chOff x="9588102" y="2049860"/>
            <a:chExt cx="2088976" cy="2930624"/>
          </a:xfrm>
        </p:grpSpPr>
        <p:sp>
          <p:nvSpPr>
            <p:cNvPr id="34" name="직각 삼각형 33"/>
            <p:cNvSpPr/>
            <p:nvPr/>
          </p:nvSpPr>
          <p:spPr>
            <a:xfrm>
              <a:off x="11461054" y="2049860"/>
              <a:ext cx="216024" cy="299814"/>
            </a:xfrm>
            <a:prstGeom prst="rtTriangle">
              <a:avLst/>
            </a:prstGeom>
            <a:solidFill>
              <a:srgbClr val="DC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9588102" y="2049860"/>
              <a:ext cx="1872952" cy="2930624"/>
              <a:chOff x="9588102" y="2049860"/>
              <a:chExt cx="1872952" cy="2930624"/>
            </a:xfrm>
          </p:grpSpPr>
          <p:sp>
            <p:nvSpPr>
              <p:cNvPr id="33" name="직각 삼각형 14"/>
              <p:cNvSpPr/>
              <p:nvPr/>
            </p:nvSpPr>
            <p:spPr>
              <a:xfrm rot="5400000">
                <a:off x="9527690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F1AF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각 삼각형 14"/>
              <p:cNvSpPr/>
              <p:nvPr/>
            </p:nvSpPr>
            <p:spPr>
              <a:xfrm rot="16200000" flipH="1">
                <a:off x="8590842" y="3047120"/>
                <a:ext cx="2930624" cy="936104"/>
              </a:xfrm>
              <a:custGeom>
                <a:avLst/>
                <a:gdLst/>
                <a:ahLst/>
                <a:cxnLst/>
                <a:rect l="l" t="t" r="r" b="b"/>
                <a:pathLst>
                  <a:path w="2930624" h="936104">
                    <a:moveTo>
                      <a:pt x="0" y="936104"/>
                    </a:moveTo>
                    <a:lnTo>
                      <a:pt x="0" y="0"/>
                    </a:lnTo>
                    <a:lnTo>
                      <a:pt x="2016224" y="0"/>
                    </a:lnTo>
                    <a:lnTo>
                      <a:pt x="2930624" y="936104"/>
                    </a:lnTo>
                    <a:lnTo>
                      <a:pt x="2016224" y="936104"/>
                    </a:lnTo>
                    <a:close/>
                  </a:path>
                </a:pathLst>
              </a:custGeom>
              <a:solidFill>
                <a:srgbClr val="DC3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9966144" y="2376592"/>
              <a:ext cx="1116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141521"/>
                  </a:solidFill>
                </a:rPr>
                <a:t>리라이브</a:t>
              </a:r>
              <a:endParaRPr lang="ko-KR" altLang="en-US" sz="2000" dirty="0">
                <a:solidFill>
                  <a:srgbClr val="14152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754579" y="2821733"/>
              <a:ext cx="1540742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경로기록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산행 스토리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제작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동호회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운영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346726" y="5269557"/>
            <a:ext cx="4114328" cy="1296144"/>
            <a:chOff x="7346726" y="5269557"/>
            <a:chExt cx="4114328" cy="1296144"/>
          </a:xfrm>
        </p:grpSpPr>
        <p:sp>
          <p:nvSpPr>
            <p:cNvPr id="59" name="직사각형 58"/>
            <p:cNvSpPr/>
            <p:nvPr/>
          </p:nvSpPr>
          <p:spPr>
            <a:xfrm>
              <a:off x="7346726" y="5269557"/>
              <a:ext cx="4114328" cy="1296144"/>
            </a:xfrm>
            <a:prstGeom prst="rect">
              <a:avLst/>
            </a:prstGeom>
            <a:solidFill>
              <a:srgbClr val="DC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471276" y="5377629"/>
              <a:ext cx="3901570" cy="10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471186" y="5377629"/>
              <a:ext cx="390166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141521"/>
                  </a:solidFill>
                </a:rPr>
                <a:t>외국에서 제작한 </a:t>
              </a:r>
              <a:r>
                <a:rPr lang="en-US" altLang="ko-KR" sz="1400" dirty="0">
                  <a:solidFill>
                    <a:srgbClr val="141521"/>
                  </a:solidFill>
                </a:rPr>
                <a:t>APP</a:t>
              </a:r>
              <a:r>
                <a:rPr lang="ko-KR" altLang="en-US" sz="1400" dirty="0">
                  <a:solidFill>
                    <a:srgbClr val="141521"/>
                  </a:solidFill>
                </a:rPr>
                <a:t>으로 번역기를 사용하여 지원하여</a:t>
              </a:r>
              <a:r>
                <a:rPr lang="en-US" altLang="ko-KR" sz="1400" dirty="0">
                  <a:solidFill>
                    <a:srgbClr val="141521"/>
                  </a:solidFill>
                </a:rPr>
                <a:t> </a:t>
              </a:r>
              <a:r>
                <a:rPr lang="ko-KR" altLang="en-US" sz="1400" dirty="0">
                  <a:solidFill>
                    <a:srgbClr val="141521"/>
                  </a:solidFill>
                </a:rPr>
                <a:t>매끄러운 고객응대를 기대하기 어려움</a:t>
              </a:r>
              <a:endParaRPr lang="en-US" altLang="ko-KR" sz="1400" dirty="0">
                <a:solidFill>
                  <a:srgbClr val="141521"/>
                </a:solidFill>
              </a:endParaRPr>
            </a:p>
            <a:p>
              <a:pPr marL="93663" indent="-936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rgbClr val="141521"/>
                  </a:solidFill>
                </a:rPr>
                <a:t>한국어로 다양한 </a:t>
              </a:r>
              <a:r>
                <a:rPr lang="ko-KR" altLang="en-US" sz="1400" dirty="0" err="1">
                  <a:solidFill>
                    <a:srgbClr val="141521"/>
                  </a:solidFill>
                </a:rPr>
                <a:t>콘텐츠를</a:t>
              </a:r>
              <a:r>
                <a:rPr lang="ko-KR" altLang="en-US" sz="1400" dirty="0">
                  <a:solidFill>
                    <a:srgbClr val="141521"/>
                  </a:solidFill>
                </a:rPr>
                <a:t> 제공 받기 어려움</a:t>
              </a:r>
              <a:endParaRPr lang="en-US" altLang="ko-KR" sz="1400" dirty="0">
                <a:solidFill>
                  <a:srgbClr val="14152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2597" y="5269557"/>
            <a:ext cx="6355705" cy="1296144"/>
            <a:chOff x="622597" y="5269557"/>
            <a:chExt cx="6355705" cy="1296144"/>
          </a:xfrm>
        </p:grpSpPr>
        <p:sp>
          <p:nvSpPr>
            <p:cNvPr id="58" name="직사각형 57"/>
            <p:cNvSpPr/>
            <p:nvPr/>
          </p:nvSpPr>
          <p:spPr>
            <a:xfrm>
              <a:off x="622597" y="5269557"/>
              <a:ext cx="6355705" cy="1296144"/>
            </a:xfrm>
            <a:prstGeom prst="rect">
              <a:avLst/>
            </a:prstGeom>
            <a:solidFill>
              <a:srgbClr val="23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662759" y="5377629"/>
              <a:ext cx="5224535" cy="10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8698" y="5473787"/>
              <a:ext cx="752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공통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단</a:t>
              </a:r>
              <a:r>
                <a:rPr lang="ko-KR" altLang="en-US" dirty="0">
                  <a:solidFill>
                    <a:schemeClr val="bg1"/>
                  </a:solidFill>
                </a:rPr>
                <a:t>점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62758" y="5376275"/>
              <a:ext cx="522453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>
                  <a:solidFill>
                    <a:srgbClr val="141521"/>
                  </a:solidFill>
                </a:rPr>
                <a:t>사용자 편의성을 고려하지 않은 </a:t>
              </a:r>
              <a:r>
                <a:rPr lang="en-US" altLang="ko-KR" sz="1400" dirty="0">
                  <a:solidFill>
                    <a:srgbClr val="141521"/>
                  </a:solidFill>
                </a:rPr>
                <a:t>UI/UX</a:t>
              </a:r>
            </a:p>
            <a:p>
              <a:pPr marL="180975" indent="-18097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>
                  <a:solidFill>
                    <a:srgbClr val="141521"/>
                  </a:solidFill>
                </a:rPr>
                <a:t>신기종과의 호환성 저조</a:t>
              </a:r>
              <a:endParaRPr lang="en-US" altLang="ko-KR" sz="1400" dirty="0">
                <a:solidFill>
                  <a:srgbClr val="141521"/>
                </a:solidFill>
              </a:endParaRPr>
            </a:p>
            <a:p>
              <a:pPr marL="180975" indent="-18097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err="1">
                  <a:solidFill>
                    <a:srgbClr val="141521"/>
                  </a:solidFill>
                </a:rPr>
                <a:t>모바일</a:t>
              </a:r>
              <a:r>
                <a:rPr lang="ko-KR" altLang="en-US" sz="1400" dirty="0">
                  <a:solidFill>
                    <a:srgbClr val="141521"/>
                  </a:solidFill>
                </a:rPr>
                <a:t> 웹 사이트 </a:t>
              </a:r>
              <a:r>
                <a:rPr lang="ko-KR" altLang="en-US" sz="1400" dirty="0" err="1" smtClean="0">
                  <a:solidFill>
                    <a:srgbClr val="141521"/>
                  </a:solidFill>
                </a:rPr>
                <a:t>미제공</a:t>
              </a:r>
              <a:r>
                <a:rPr lang="en-US" altLang="ko-KR" sz="1400" dirty="0" smtClean="0">
                  <a:solidFill>
                    <a:srgbClr val="141521"/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rgbClr val="141521"/>
                  </a:solidFill>
                </a:rPr>
                <a:t>트랭클</a:t>
              </a:r>
              <a:r>
                <a:rPr lang="en-US" altLang="ko-KR" sz="1400" dirty="0" smtClean="0">
                  <a:solidFill>
                    <a:srgbClr val="141521"/>
                  </a:solidFill>
                </a:rPr>
                <a:t>,</a:t>
              </a:r>
              <a:r>
                <a:rPr lang="ko-KR" altLang="en-US" sz="1400" dirty="0" err="1" smtClean="0">
                  <a:solidFill>
                    <a:srgbClr val="141521"/>
                  </a:solidFill>
                </a:rPr>
                <a:t>산길샘</a:t>
              </a:r>
              <a:r>
                <a:rPr lang="en-US" altLang="ko-KR" sz="1400" dirty="0" smtClean="0">
                  <a:solidFill>
                    <a:srgbClr val="141521"/>
                  </a:solidFill>
                </a:rPr>
                <a:t>)</a:t>
              </a:r>
              <a:endParaRPr lang="en-US" altLang="ko-KR" sz="1400" dirty="0">
                <a:solidFill>
                  <a:srgbClr val="1415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3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램블러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ramblr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21"/>
          <a:stretch/>
        </p:blipFill>
        <p:spPr bwMode="auto">
          <a:xfrm>
            <a:off x="1414463" y="1268835"/>
            <a:ext cx="4186237" cy="40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0"/>
          <a:stretch/>
        </p:blipFill>
        <p:spPr bwMode="auto">
          <a:xfrm>
            <a:off x="5807075" y="1268835"/>
            <a:ext cx="4933925" cy="39266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74726" y="6003308"/>
            <a:ext cx="33123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https://www.ramblr.com/web/recent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04169" y="5974890"/>
            <a:ext cx="4402906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37752" y="2572538"/>
            <a:ext cx="428628" cy="214314"/>
          </a:xfrm>
          <a:prstGeom prst="rect">
            <a:avLst/>
          </a:prstGeom>
          <a:noFill/>
          <a:ln>
            <a:solidFill>
              <a:srgbClr val="C0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90731" y="2416391"/>
            <a:ext cx="4042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altLang="ko-KR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0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램블러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ramblr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774726" y="6003308"/>
            <a:ext cx="33123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https://www.ramblr.com/web/recent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04169" y="5974890"/>
            <a:ext cx="4402906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3238" y="1107657"/>
            <a:ext cx="2448272" cy="516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3142878" y="1268413"/>
            <a:ext cx="2180413" cy="4603094"/>
            <a:chOff x="3142878" y="1268413"/>
            <a:chExt cx="2180413" cy="460309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42878" y="1268413"/>
              <a:ext cx="2180413" cy="4603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3176994" y="2124156"/>
              <a:ext cx="428628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내일은 </a:t>
              </a:r>
              <a:r>
                <a:rPr lang="ko-KR" altLang="en-US" sz="600" dirty="0" err="1" smtClean="0">
                  <a:solidFill>
                    <a:schemeClr val="tx1"/>
                  </a:solidFill>
                </a:rPr>
                <a:t>등산왕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트랭글</a:t>
            </a:r>
            <a:r>
              <a:rPr lang="en-US" altLang="ko-KR" dirty="0" smtClean="0"/>
              <a:t>(TRANGGLE)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37" y="1268412"/>
            <a:ext cx="6851539" cy="46096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https://www.tranggle.com/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4169" y="5974890"/>
            <a:ext cx="4402906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6614" y="1293089"/>
            <a:ext cx="46799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35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트랭글</a:t>
            </a:r>
            <a:r>
              <a:rPr lang="en-US" altLang="ko-KR" dirty="0" smtClean="0"/>
              <a:t>(TRANGGLE)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https://www.tranggle.com/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4169" y="5974890"/>
            <a:ext cx="4402906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6614" y="1293089"/>
            <a:ext cx="46799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lum contrast="-30000"/>
          </a:blip>
          <a:srcRect b="49730"/>
          <a:stretch>
            <a:fillRect/>
          </a:stretch>
        </p:blipFill>
        <p:spPr bwMode="auto">
          <a:xfrm>
            <a:off x="1414464" y="1268414"/>
            <a:ext cx="4392611" cy="466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7099" y="1570088"/>
            <a:ext cx="2048376" cy="4324348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255446" y="2362478"/>
            <a:ext cx="2885726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 err="1" smtClean="0">
                <a:solidFill>
                  <a:srgbClr val="DC3A37"/>
                </a:solidFill>
              </a:rPr>
              <a:t>모바일</a:t>
            </a:r>
            <a:r>
              <a:rPr lang="ko-KR" altLang="en-US" dirty="0" smtClean="0">
                <a:solidFill>
                  <a:srgbClr val="DC3A37"/>
                </a:solidFill>
              </a:rPr>
              <a:t> 웹</a:t>
            </a:r>
            <a:endParaRPr lang="en-US" altLang="ko-KR" dirty="0" smtClean="0">
              <a:solidFill>
                <a:srgbClr val="DC3A37"/>
              </a:solidFill>
            </a:endParaRPr>
          </a:p>
          <a:p>
            <a:r>
              <a:rPr lang="ko-KR" altLang="en-US" dirty="0" err="1" smtClean="0">
                <a:solidFill>
                  <a:srgbClr val="DC3A37"/>
                </a:solidFill>
              </a:rPr>
              <a:t>미지</a:t>
            </a:r>
            <a:r>
              <a:rPr lang="ko-KR" altLang="en-US" dirty="0" err="1">
                <a:solidFill>
                  <a:srgbClr val="DC3A37"/>
                </a:solidFill>
              </a:rPr>
              <a:t>원</a:t>
            </a:r>
            <a:endParaRPr lang="ko-KR" altLang="en-US" dirty="0">
              <a:solidFill>
                <a:srgbClr val="DC3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9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산길샘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https://www.relive.cc/club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4169" y="5974890"/>
            <a:ext cx="4690244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6"/>
          <a:stretch/>
        </p:blipFill>
        <p:spPr bwMode="auto">
          <a:xfrm>
            <a:off x="1404169" y="1262265"/>
            <a:ext cx="5411117" cy="448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8403" y="4635573"/>
            <a:ext cx="5440612" cy="632396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8403" y="2909565"/>
            <a:ext cx="5133975" cy="609600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08403" y="1999112"/>
            <a:ext cx="4537867" cy="674104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08403" y="3786323"/>
            <a:ext cx="5143500" cy="657225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63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뷰랭거</a:t>
            </a:r>
            <a:r>
              <a:rPr lang="en-US" altLang="ko-KR" dirty="0" smtClean="0"/>
              <a:t>(</a:t>
            </a:r>
            <a:r>
              <a:rPr lang="en-US" dirty="0" err="1" smtClean="0"/>
              <a:t>ViewRanger</a:t>
            </a:r>
            <a:r>
              <a:rPr lang="en-US" dirty="0" smtClean="0"/>
              <a:t>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5234" r="16015" b="5547"/>
          <a:stretch>
            <a:fillRect/>
          </a:stretch>
        </p:blipFill>
        <p:spPr bwMode="auto">
          <a:xfrm>
            <a:off x="1414463" y="1266016"/>
            <a:ext cx="5966627" cy="461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https://my.viewranger.com/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404169" y="5974890"/>
            <a:ext cx="4690244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지도 다운로드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전문가 및 커뮤니티에서 만들어진 경로 다운로드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rgbClr val="141521"/>
                </a:solidFill>
              </a:rPr>
              <a:t>폰의</a:t>
            </a:r>
            <a:r>
              <a:rPr lang="ko-KR" altLang="en-US" sz="1200" dirty="0" smtClean="0">
                <a:solidFill>
                  <a:srgbClr val="141521"/>
                </a:solidFill>
              </a:rPr>
              <a:t> </a:t>
            </a:r>
            <a:r>
              <a:rPr lang="en-US" altLang="ko-KR" sz="1200" dirty="0" smtClean="0">
                <a:solidFill>
                  <a:srgbClr val="141521"/>
                </a:solidFill>
              </a:rPr>
              <a:t>GPS</a:t>
            </a:r>
            <a:r>
              <a:rPr lang="ko-KR" altLang="en-US" sz="1200" dirty="0" smtClean="0">
                <a:solidFill>
                  <a:srgbClr val="141521"/>
                </a:solidFill>
              </a:rPr>
              <a:t>를 이용하는 실시간 </a:t>
            </a:r>
            <a:r>
              <a:rPr lang="ko-KR" altLang="en-US" sz="1200" dirty="0" err="1" smtClean="0">
                <a:solidFill>
                  <a:srgbClr val="141521"/>
                </a:solidFill>
              </a:rPr>
              <a:t>내비게이션</a:t>
            </a:r>
            <a:r>
              <a:rPr lang="ko-KR" altLang="en-US" sz="1200" dirty="0" smtClean="0">
                <a:solidFill>
                  <a:srgbClr val="141521"/>
                </a:solidFill>
              </a:rPr>
              <a:t> 시스템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경로를 기록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ko-KR" altLang="en-US" sz="1200" dirty="0" smtClean="0">
                <a:solidFill>
                  <a:srgbClr val="141521"/>
                </a:solidFill>
              </a:rPr>
              <a:t>실시간 위치 확인</a:t>
            </a:r>
            <a:r>
              <a:rPr lang="en-US" altLang="ko-KR" sz="1200" dirty="0" smtClean="0">
                <a:solidFill>
                  <a:srgbClr val="141521"/>
                </a:solidFill>
              </a:rPr>
              <a:t>,</a:t>
            </a:r>
            <a:r>
              <a:rPr lang="ko-KR" altLang="en-US" sz="1200" dirty="0" smtClean="0">
                <a:solidFill>
                  <a:srgbClr val="141521"/>
                </a:solidFill>
              </a:rPr>
              <a:t> 완결된 경로를 친구들과 공유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암호화 위치 공유</a:t>
            </a:r>
            <a:r>
              <a:rPr lang="en-US" altLang="ko-KR" sz="1200" dirty="0" smtClean="0">
                <a:solidFill>
                  <a:srgbClr val="141521"/>
                </a:solidFill>
              </a:rPr>
              <a:t>/</a:t>
            </a:r>
            <a:r>
              <a:rPr lang="ko-KR" altLang="en-US" sz="1200" dirty="0" smtClean="0">
                <a:solidFill>
                  <a:srgbClr val="141521"/>
                </a:solidFill>
              </a:rPr>
              <a:t>추적 시스템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BuddyBeacon</a:t>
            </a:r>
            <a:r>
              <a:rPr lang="en-US" altLang="ko-KR" sz="1200" dirty="0" smtClean="0">
                <a:solidFill>
                  <a:srgbClr val="141521"/>
                </a:solidFill>
              </a:rPr>
              <a:t>™ </a:t>
            </a:r>
            <a:endParaRPr lang="ko-KR" altLang="en-US" sz="1200" dirty="0" smtClean="0">
              <a:solidFill>
                <a:srgbClr val="141521"/>
              </a:solidFill>
            </a:endParaRP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절전 모드로 동작하여 배터리 소모 걱정을 덜어줌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다른 기기에서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ViewRanger</a:t>
            </a:r>
            <a:r>
              <a:rPr lang="ko-KR" altLang="en-US" sz="1200" dirty="0" smtClean="0">
                <a:solidFill>
                  <a:srgbClr val="141521"/>
                </a:solidFill>
              </a:rPr>
              <a:t>를 통해 지도와 경로를 보고 싶거나 휴대폰을 분실 시 새로운 기기에서 로그인하여 </a:t>
            </a:r>
            <a:r>
              <a:rPr lang="ko-KR" altLang="en-US" sz="1200" dirty="0" err="1" smtClean="0">
                <a:solidFill>
                  <a:srgbClr val="141521"/>
                </a:solidFill>
              </a:rPr>
              <a:t>앱</a:t>
            </a:r>
            <a:r>
              <a:rPr lang="ko-KR" altLang="en-US" sz="1200" dirty="0" smtClean="0">
                <a:solidFill>
                  <a:srgbClr val="141521"/>
                </a:solidFill>
              </a:rPr>
              <a:t> 동기화 가능</a:t>
            </a:r>
          </a:p>
          <a:p>
            <a:pPr marL="85725" indent="-857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rgbClr val="141521"/>
                </a:solidFill>
              </a:rPr>
              <a:t>Android Wear™</a:t>
            </a:r>
            <a:r>
              <a:rPr lang="ko-KR" altLang="en-US" sz="1200" dirty="0" smtClean="0">
                <a:solidFill>
                  <a:srgbClr val="141521"/>
                </a:solidFill>
              </a:rPr>
              <a:t>지원 </a:t>
            </a:r>
            <a:r>
              <a:rPr lang="en-US" altLang="ko-KR" sz="1200" dirty="0" smtClean="0">
                <a:solidFill>
                  <a:srgbClr val="141521"/>
                </a:solidFill>
              </a:rPr>
              <a:t>– </a:t>
            </a:r>
            <a:r>
              <a:rPr lang="ko-KR" altLang="en-US" sz="1200" dirty="0" smtClean="0">
                <a:solidFill>
                  <a:srgbClr val="141521"/>
                </a:solidFill>
              </a:rPr>
              <a:t>동적인 </a:t>
            </a:r>
            <a:r>
              <a:rPr lang="ko-KR" altLang="en-US" sz="1200" dirty="0" err="1" smtClean="0">
                <a:solidFill>
                  <a:srgbClr val="141521"/>
                </a:solidFill>
              </a:rPr>
              <a:t>내비게이션과</a:t>
            </a:r>
            <a:r>
              <a:rPr lang="ko-KR" altLang="en-US" sz="1200" dirty="0" smtClean="0">
                <a:solidFill>
                  <a:srgbClr val="141521"/>
                </a:solidFill>
              </a:rPr>
              <a:t> 경로 데이터를 손목에서 바로 확인</a:t>
            </a:r>
            <a:endParaRPr lang="ko-KR" altLang="en-US" sz="1100" dirty="0">
              <a:solidFill>
                <a:srgbClr val="14152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뷰랭거</a:t>
            </a:r>
            <a:r>
              <a:rPr lang="en-US" altLang="ko-KR" dirty="0" smtClean="0"/>
              <a:t>(</a:t>
            </a:r>
            <a:r>
              <a:rPr lang="en-US" dirty="0" err="1" smtClean="0"/>
              <a:t>ViewRanger</a:t>
            </a:r>
            <a:r>
              <a:rPr lang="en-US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https://my.viewranger.com/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404169" y="5974890"/>
            <a:ext cx="4690244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4463" y="1268413"/>
            <a:ext cx="6543032" cy="2567791"/>
          </a:xfrm>
          <a:prstGeom prst="rect">
            <a:avLst/>
          </a:prstGeom>
          <a:noFill/>
          <a:ln w="12700">
            <a:solidFill>
              <a:srgbClr val="23C9C9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94612" y="2786852"/>
            <a:ext cx="5987277" cy="890265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94612" y="3858422"/>
            <a:ext cx="7010504" cy="928694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141521"/>
                </a:solidFill>
              </a:rPr>
              <a:t>한국어 지원 불가</a:t>
            </a:r>
            <a:endParaRPr lang="en-US" altLang="ko-KR" sz="1400" dirty="0" smtClean="0">
              <a:solidFill>
                <a:srgbClr val="14152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DC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단점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리라이브</a:t>
            </a:r>
            <a:r>
              <a:rPr lang="en-US" altLang="ko-KR" dirty="0" smtClean="0"/>
              <a:t>(Relive)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" r="2199" b="10629"/>
          <a:stretch/>
        </p:blipFill>
        <p:spPr bwMode="auto">
          <a:xfrm>
            <a:off x="-13346" y="765499"/>
            <a:ext cx="12217103" cy="609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8" r="2199" b="10629"/>
          <a:stretch/>
        </p:blipFill>
        <p:spPr bwMode="auto">
          <a:xfrm>
            <a:off x="-13346" y="765498"/>
            <a:ext cx="12203759" cy="609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https://www.relive.cc/club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4169" y="5974890"/>
            <a:ext cx="4403005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rgbClr val="141521"/>
                </a:solidFill>
              </a:rPr>
              <a:t>GPS </a:t>
            </a:r>
            <a:r>
              <a:rPr lang="ko-KR" altLang="en-US" sz="1200" dirty="0" smtClean="0">
                <a:solidFill>
                  <a:srgbClr val="141521"/>
                </a:solidFill>
              </a:rPr>
              <a:t>기록을 통해 지나온 경로를 </a:t>
            </a:r>
            <a:r>
              <a:rPr lang="en-US" altLang="ko-KR" sz="1200" dirty="0" smtClean="0">
                <a:solidFill>
                  <a:srgbClr val="141521"/>
                </a:solidFill>
              </a:rPr>
              <a:t>3D </a:t>
            </a:r>
            <a:r>
              <a:rPr lang="ko-KR" altLang="en-US" sz="1200" dirty="0" smtClean="0">
                <a:solidFill>
                  <a:srgbClr val="141521"/>
                </a:solidFill>
              </a:rPr>
              <a:t>동영상 제작 가능 </a:t>
            </a:r>
            <a:r>
              <a:rPr lang="en-US" altLang="ko-KR" sz="1200" dirty="0" smtClean="0">
                <a:solidFill>
                  <a:srgbClr val="141521"/>
                </a:solidFill>
              </a:rPr>
              <a:t>(</a:t>
            </a:r>
            <a:r>
              <a:rPr lang="ko-KR" altLang="en-US" sz="1200" dirty="0" smtClean="0">
                <a:solidFill>
                  <a:srgbClr val="141521"/>
                </a:solidFill>
              </a:rPr>
              <a:t>무료</a:t>
            </a:r>
            <a:r>
              <a:rPr lang="en-US" altLang="ko-KR" sz="1200" dirty="0" smtClean="0">
                <a:solidFill>
                  <a:srgbClr val="141521"/>
                </a:solidFill>
              </a:rPr>
              <a:t>)</a:t>
            </a:r>
          </a:p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자전거 타기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ko-KR" altLang="en-US" sz="1200" dirty="0" smtClean="0">
                <a:solidFill>
                  <a:srgbClr val="141521"/>
                </a:solidFill>
              </a:rPr>
              <a:t>달리기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ko-KR" altLang="en-US" sz="1200" dirty="0" smtClean="0">
                <a:solidFill>
                  <a:srgbClr val="141521"/>
                </a:solidFill>
              </a:rPr>
              <a:t>걷기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ko-KR" altLang="en-US" sz="1200" dirty="0" smtClean="0">
                <a:solidFill>
                  <a:srgbClr val="141521"/>
                </a:solidFill>
              </a:rPr>
              <a:t>하이킹 등 카테고리 설정 가능</a:t>
            </a:r>
          </a:p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주요 통계와 실시간 위치를 확인하세요</a:t>
            </a:r>
          </a:p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활동 중 사진을 촬영 가능</a:t>
            </a:r>
          </a:p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다른 </a:t>
            </a:r>
            <a:r>
              <a:rPr lang="ko-KR" altLang="en-US" sz="1200" dirty="0" err="1" smtClean="0">
                <a:solidFill>
                  <a:srgbClr val="141521"/>
                </a:solidFill>
              </a:rPr>
              <a:t>앱에서</a:t>
            </a:r>
            <a:r>
              <a:rPr lang="ko-KR" altLang="en-US" sz="1200" dirty="0" smtClean="0">
                <a:solidFill>
                  <a:srgbClr val="141521"/>
                </a:solidFill>
              </a:rPr>
              <a:t> 기록한 경로도 </a:t>
            </a:r>
            <a:r>
              <a:rPr lang="en-US" altLang="ko-KR" sz="1200" dirty="0" smtClean="0">
                <a:solidFill>
                  <a:srgbClr val="141521"/>
                </a:solidFill>
              </a:rPr>
              <a:t>3D </a:t>
            </a:r>
            <a:r>
              <a:rPr lang="ko-KR" altLang="en-US" sz="1200" dirty="0" smtClean="0">
                <a:solidFill>
                  <a:srgbClr val="141521"/>
                </a:solidFill>
              </a:rPr>
              <a:t>동영상으로 재현 가능</a:t>
            </a:r>
          </a:p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141521"/>
                </a:solidFill>
              </a:rPr>
              <a:t>연동되는 서비스 </a:t>
            </a:r>
            <a:r>
              <a:rPr lang="en-US" altLang="ko-KR" sz="1200" dirty="0" smtClean="0">
                <a:solidFill>
                  <a:srgbClr val="141521"/>
                </a:solidFill>
              </a:rPr>
              <a:t>: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Suunto</a:t>
            </a:r>
            <a:r>
              <a:rPr lang="en-US" altLang="ko-KR" sz="1200" dirty="0" smtClean="0">
                <a:solidFill>
                  <a:srgbClr val="141521"/>
                </a:solidFill>
              </a:rPr>
              <a:t>, Garmin Connect,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Endomondo</a:t>
            </a:r>
            <a:r>
              <a:rPr lang="en-US" altLang="ko-KR" sz="1200" dirty="0" smtClean="0">
                <a:solidFill>
                  <a:srgbClr val="141521"/>
                </a:solidFill>
              </a:rPr>
              <a:t>, Polar,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MapMyRide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MapMyRun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MapMyHike</a:t>
            </a:r>
            <a:r>
              <a:rPr lang="en-US" altLang="ko-KR" sz="1200" dirty="0" smtClean="0">
                <a:solidFill>
                  <a:srgbClr val="141521"/>
                </a:solidFill>
              </a:rPr>
              <a:t>, </a:t>
            </a:r>
            <a:r>
              <a:rPr lang="en-US" altLang="ko-KR" sz="1200" dirty="0" err="1" smtClean="0">
                <a:solidFill>
                  <a:srgbClr val="141521"/>
                </a:solidFill>
              </a:rPr>
              <a:t>MapMyWalk</a:t>
            </a:r>
            <a:endParaRPr lang="en-US" altLang="ko-KR" sz="1200" dirty="0" smtClean="0">
              <a:solidFill>
                <a:srgbClr val="14152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54083590001_relive-tracker_157189896929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414463" y="2215348"/>
            <a:ext cx="4392612" cy="24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16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>
            <a:off x="5159102" y="0"/>
            <a:ext cx="7031311" cy="6859588"/>
          </a:xfrm>
          <a:custGeom>
            <a:avLst/>
            <a:gdLst/>
            <a:ahLst/>
            <a:cxnLst/>
            <a:rect l="l" t="t" r="r" b="b"/>
            <a:pathLst>
              <a:path w="7031311" h="6859588">
                <a:moveTo>
                  <a:pt x="1800200" y="0"/>
                </a:moveTo>
                <a:lnTo>
                  <a:pt x="7031311" y="0"/>
                </a:lnTo>
                <a:lnTo>
                  <a:pt x="7031311" y="6859588"/>
                </a:lnTo>
                <a:lnTo>
                  <a:pt x="1800200" y="6859588"/>
                </a:lnTo>
                <a:lnTo>
                  <a:pt x="0" y="6859588"/>
                </a:lnTo>
                <a:close/>
              </a:path>
            </a:pathLst>
          </a:custGeom>
          <a:solidFill>
            <a:srgbClr val="14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0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94413" y="1268413"/>
            <a:ext cx="4679950" cy="5040312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141521"/>
                </a:solidFill>
              </a:rPr>
              <a:t>Relive Club (</a:t>
            </a:r>
            <a:r>
              <a:rPr lang="ko-KR" altLang="en-US" sz="1600" b="1" dirty="0" smtClean="0">
                <a:solidFill>
                  <a:srgbClr val="141521"/>
                </a:solidFill>
              </a:rPr>
              <a:t>프리미엄</a:t>
            </a:r>
            <a:r>
              <a:rPr lang="en-US" altLang="ko-KR" sz="1600" b="1" dirty="0" smtClean="0">
                <a:solidFill>
                  <a:srgbClr val="14152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가져오기</a:t>
            </a:r>
            <a:r>
              <a:rPr lang="en-US" altLang="ko-KR" sz="1400" dirty="0" smtClean="0">
                <a:solidFill>
                  <a:srgbClr val="141521"/>
                </a:solidFill>
              </a:rPr>
              <a:t>: </a:t>
            </a:r>
            <a:r>
              <a:rPr lang="ko-KR" altLang="en-US" sz="1400" dirty="0" smtClean="0">
                <a:solidFill>
                  <a:srgbClr val="141521"/>
                </a:solidFill>
              </a:rPr>
              <a:t>이전 활동들을 영상으로 만들기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고품질 </a:t>
            </a:r>
            <a:r>
              <a:rPr lang="en-US" altLang="ko-KR" sz="1400" dirty="0" smtClean="0">
                <a:solidFill>
                  <a:srgbClr val="141521"/>
                </a:solidFill>
              </a:rPr>
              <a:t>HD </a:t>
            </a:r>
            <a:r>
              <a:rPr lang="ko-KR" altLang="en-US" sz="1400" dirty="0" smtClean="0">
                <a:solidFill>
                  <a:srgbClr val="141521"/>
                </a:solidFill>
              </a:rPr>
              <a:t>비디오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내가 원하는 만큼 영상 편집하기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영상 재생을 조절해 내가 원하는 속도로 시청하기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음악</a:t>
            </a:r>
            <a:r>
              <a:rPr lang="en-US" altLang="ko-KR" sz="1400" dirty="0" smtClean="0">
                <a:solidFill>
                  <a:srgbClr val="141521"/>
                </a:solidFill>
              </a:rPr>
              <a:t>: </a:t>
            </a:r>
            <a:r>
              <a:rPr lang="ko-KR" altLang="en-US" sz="1400" dirty="0" smtClean="0">
                <a:solidFill>
                  <a:srgbClr val="141521"/>
                </a:solidFill>
              </a:rPr>
              <a:t>내 영상에 </a:t>
            </a:r>
            <a:r>
              <a:rPr lang="ko-KR" altLang="en-US" sz="1400" dirty="0" err="1" smtClean="0">
                <a:solidFill>
                  <a:srgbClr val="141521"/>
                </a:solidFill>
              </a:rPr>
              <a:t>배경음</a:t>
            </a:r>
            <a:r>
              <a:rPr lang="ko-KR" altLang="en-US" sz="1400" dirty="0" smtClean="0">
                <a:solidFill>
                  <a:srgbClr val="141521"/>
                </a:solidFill>
              </a:rPr>
              <a:t> 추가하기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Club </a:t>
            </a:r>
            <a:r>
              <a:rPr lang="ko-KR" altLang="en-US" sz="1400" dirty="0" smtClean="0">
                <a:solidFill>
                  <a:srgbClr val="141521"/>
                </a:solidFill>
              </a:rPr>
              <a:t>멤버는 영상을 더 빨리 </a:t>
            </a:r>
            <a:r>
              <a:rPr lang="ko-KR" altLang="en-US" sz="1400" dirty="0" err="1" smtClean="0">
                <a:solidFill>
                  <a:srgbClr val="141521"/>
                </a:solidFill>
              </a:rPr>
              <a:t>내려받는</a:t>
            </a:r>
            <a:r>
              <a:rPr lang="ko-KR" altLang="en-US" sz="1400" dirty="0" smtClean="0">
                <a:solidFill>
                  <a:srgbClr val="141521"/>
                </a:solidFill>
              </a:rPr>
              <a:t> 우선권 획득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더 긴 활동</a:t>
            </a:r>
            <a:r>
              <a:rPr lang="en-US" altLang="ko-KR" sz="1400" dirty="0" smtClean="0">
                <a:solidFill>
                  <a:srgbClr val="141521"/>
                </a:solidFill>
              </a:rPr>
              <a:t>: 12</a:t>
            </a:r>
            <a:r>
              <a:rPr lang="ko-KR" altLang="en-US" sz="1400" dirty="0" smtClean="0">
                <a:solidFill>
                  <a:srgbClr val="141521"/>
                </a:solidFill>
              </a:rPr>
              <a:t>시간 이상 활동을 </a:t>
            </a:r>
            <a:r>
              <a:rPr lang="en-US" altLang="ko-KR" sz="1400" dirty="0" smtClean="0">
                <a:solidFill>
                  <a:srgbClr val="141521"/>
                </a:solidFill>
              </a:rPr>
              <a:t>Relive </a:t>
            </a:r>
            <a:r>
              <a:rPr lang="ko-KR" altLang="en-US" sz="1400" dirty="0" smtClean="0">
                <a:solidFill>
                  <a:srgbClr val="141521"/>
                </a:solidFill>
              </a:rPr>
              <a:t>하기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err="1" smtClean="0">
                <a:solidFill>
                  <a:srgbClr val="141521"/>
                </a:solidFill>
              </a:rPr>
              <a:t>인터랙티브</a:t>
            </a:r>
            <a:r>
              <a:rPr lang="ko-KR" altLang="en-US" sz="1400" dirty="0" smtClean="0">
                <a:solidFill>
                  <a:srgbClr val="141521"/>
                </a:solidFill>
              </a:rPr>
              <a:t> 루트</a:t>
            </a:r>
            <a:r>
              <a:rPr lang="en-US" altLang="ko-KR" sz="1400" dirty="0" smtClean="0">
                <a:solidFill>
                  <a:srgbClr val="141521"/>
                </a:solidFill>
              </a:rPr>
              <a:t>: </a:t>
            </a:r>
            <a:r>
              <a:rPr lang="ko-KR" altLang="en-US" sz="1400" dirty="0" smtClean="0">
                <a:solidFill>
                  <a:srgbClr val="141521"/>
                </a:solidFill>
              </a:rPr>
              <a:t>모든 디테일을 </a:t>
            </a:r>
            <a:r>
              <a:rPr lang="en-US" altLang="ko-KR" sz="1400" dirty="0" smtClean="0">
                <a:solidFill>
                  <a:srgbClr val="141521"/>
                </a:solidFill>
              </a:rPr>
              <a:t>3</a:t>
            </a:r>
            <a:r>
              <a:rPr lang="ko-KR" altLang="en-US" sz="1400" dirty="0" smtClean="0">
                <a:solidFill>
                  <a:srgbClr val="141521"/>
                </a:solidFill>
              </a:rPr>
              <a:t>차원으로 탐색하기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srgbClr val="141521"/>
                </a:solidFill>
              </a:rPr>
              <a:t>• </a:t>
            </a:r>
            <a:r>
              <a:rPr lang="ko-KR" altLang="en-US" sz="1400" dirty="0" smtClean="0">
                <a:solidFill>
                  <a:srgbClr val="141521"/>
                </a:solidFill>
              </a:rPr>
              <a:t>더 많은 사진</a:t>
            </a:r>
            <a:r>
              <a:rPr lang="en-US" altLang="ko-KR" sz="1400" dirty="0" smtClean="0">
                <a:solidFill>
                  <a:srgbClr val="141521"/>
                </a:solidFill>
              </a:rPr>
              <a:t>: </a:t>
            </a:r>
            <a:r>
              <a:rPr lang="ko-KR" altLang="en-US" sz="1400" dirty="0" smtClean="0">
                <a:solidFill>
                  <a:srgbClr val="141521"/>
                </a:solidFill>
              </a:rPr>
              <a:t>내 영상에 사진을 최대 </a:t>
            </a:r>
            <a:r>
              <a:rPr lang="en-US" altLang="ko-KR" sz="1400" dirty="0" smtClean="0">
                <a:solidFill>
                  <a:srgbClr val="141521"/>
                </a:solidFill>
              </a:rPr>
              <a:t>50</a:t>
            </a:r>
            <a:r>
              <a:rPr lang="ko-KR" altLang="en-US" sz="1400" dirty="0" smtClean="0">
                <a:solidFill>
                  <a:srgbClr val="141521"/>
                </a:solidFill>
              </a:rPr>
              <a:t>장까지 추가하기</a:t>
            </a:r>
            <a:endParaRPr lang="ko-KR" altLang="en-US" sz="1400" dirty="0">
              <a:solidFill>
                <a:srgbClr val="14152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리라이브</a:t>
            </a:r>
            <a:r>
              <a:rPr lang="en-US" altLang="ko-KR" dirty="0" smtClean="0"/>
              <a:t>(Relive)</a:t>
            </a:r>
            <a:endParaRPr lang="ko-KR" altLang="en-US" dirty="0">
              <a:solidFill>
                <a:srgbClr val="14152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4727" y="6003308"/>
            <a:ext cx="431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https://www.relive.cc/club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3" y="6001176"/>
            <a:ext cx="294243" cy="28126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4169" y="5974890"/>
            <a:ext cx="4690244" cy="333835"/>
          </a:xfrm>
          <a:prstGeom prst="roundRect">
            <a:avLst/>
          </a:prstGeom>
          <a:noFill/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43" y="1268413"/>
            <a:ext cx="3138654" cy="442170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39915" y="0"/>
            <a:ext cx="3829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563">
            <a:off x="1859946" y="1242993"/>
            <a:ext cx="381000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032" y="2210078"/>
            <a:ext cx="14574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DC3A37"/>
                </a:solidFill>
              </a:rPr>
              <a:t>유료</a:t>
            </a:r>
            <a:endParaRPr lang="ko-KR" altLang="en-US" dirty="0">
              <a:solidFill>
                <a:srgbClr val="DC3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리라이브</a:t>
            </a:r>
            <a:r>
              <a:rPr lang="en-US" altLang="ko-KR" dirty="0" smtClean="0"/>
              <a:t>(Relive)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304" y="1334511"/>
            <a:ext cx="5682799" cy="1523779"/>
          </a:xfrm>
          <a:prstGeom prst="rect">
            <a:avLst/>
          </a:prstGeom>
          <a:noFill/>
          <a:ln w="76200">
            <a:solidFill>
              <a:srgbClr val="C02728"/>
            </a:solidFill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1487595" y="3215480"/>
            <a:ext cx="5768019" cy="1928826"/>
            <a:chOff x="1487596" y="3215480"/>
            <a:chExt cx="7690694" cy="257176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87596" y="3215480"/>
              <a:ext cx="7690694" cy="2571768"/>
            </a:xfrm>
            <a:prstGeom prst="rect">
              <a:avLst/>
            </a:prstGeom>
            <a:noFill/>
            <a:ln w="76200">
              <a:solidFill>
                <a:srgbClr val="C02728"/>
              </a:solidFill>
              <a:miter lim="800000"/>
              <a:headEnd/>
              <a:tailEnd/>
            </a:ln>
            <a:effectLst/>
          </p:spPr>
        </p:pic>
        <p:cxnSp>
          <p:nvCxnSpPr>
            <p:cNvPr id="6" name="직선 연결선 5"/>
            <p:cNvCxnSpPr/>
            <p:nvPr/>
          </p:nvCxnSpPr>
          <p:spPr>
            <a:xfrm>
              <a:off x="2362782" y="4992465"/>
              <a:ext cx="5857916" cy="1588"/>
            </a:xfrm>
            <a:prstGeom prst="line">
              <a:avLst/>
            </a:prstGeom>
            <a:ln w="38100">
              <a:solidFill>
                <a:srgbClr val="C0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23398" y="2362478"/>
            <a:ext cx="3366627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DC3A37"/>
                </a:solidFill>
              </a:rPr>
              <a:t>한국어지원</a:t>
            </a:r>
            <a:endParaRPr lang="en-US" altLang="ko-KR" dirty="0">
              <a:solidFill>
                <a:srgbClr val="DC3A37"/>
              </a:solidFill>
            </a:endParaRPr>
          </a:p>
          <a:p>
            <a:r>
              <a:rPr lang="ko-KR" altLang="en-US" dirty="0" smtClean="0">
                <a:solidFill>
                  <a:srgbClr val="DC3A37"/>
                </a:solidFill>
              </a:rPr>
              <a:t>어려움</a:t>
            </a:r>
            <a:endParaRPr lang="ko-KR" altLang="en-US" dirty="0">
              <a:solidFill>
                <a:srgbClr val="DC3A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9302" y="1485578"/>
            <a:ext cx="4968552" cy="114326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/</a:t>
            </a:r>
            <a:r>
              <a:rPr lang="ko-KR" altLang="en-US" dirty="0" smtClean="0"/>
              <a:t>화면설계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/>
          <p:cNvCxnSpPr>
            <a:endCxn id="47" idx="2"/>
          </p:cNvCxnSpPr>
          <p:nvPr/>
        </p:nvCxnSpPr>
        <p:spPr>
          <a:xfrm flipV="1">
            <a:off x="5734265" y="2793982"/>
            <a:ext cx="4730" cy="30816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039705" y="2949115"/>
            <a:ext cx="0" cy="292655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10345145" y="2949114"/>
            <a:ext cx="0" cy="292655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23" idx="2"/>
          </p:cNvCxnSpPr>
          <p:nvPr/>
        </p:nvCxnSpPr>
        <p:spPr>
          <a:xfrm flipV="1">
            <a:off x="3428825" y="2949117"/>
            <a:ext cx="0" cy="292655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메뉴설계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766887" y="837506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HOME</a:t>
            </a:r>
            <a:endParaRPr lang="ko-KR" altLang="en-US" dirty="0"/>
          </a:p>
        </p:txBody>
      </p:sp>
      <p:cxnSp>
        <p:nvCxnSpPr>
          <p:cNvPr id="46" name="직선 연결선 45"/>
          <p:cNvCxnSpPr>
            <a:stCxn id="3" idx="2"/>
            <a:endCxn id="47" idx="0"/>
          </p:cNvCxnSpPr>
          <p:nvPr/>
        </p:nvCxnSpPr>
        <p:spPr>
          <a:xfrm>
            <a:off x="5738995" y="1629594"/>
            <a:ext cx="0" cy="6603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68" idx="2"/>
          </p:cNvCxnSpPr>
          <p:nvPr/>
        </p:nvCxnSpPr>
        <p:spPr>
          <a:xfrm flipV="1">
            <a:off x="1118655" y="2949118"/>
            <a:ext cx="0" cy="383078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118655" y="2949116"/>
            <a:ext cx="92406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6547" y="3194608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MAP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456717" y="3194608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PHOTO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766887" y="3194608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CLUB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077057" y="3194608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EVENT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387227" y="3194608"/>
            <a:ext cx="1944216" cy="792088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US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6547" y="4139096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등산경로찾기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56717" y="4139096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인기포토</a:t>
            </a:r>
            <a:r>
              <a:rPr lang="ko-KR" altLang="en-US" dirty="0" err="1"/>
              <a:t>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766887" y="4139096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추천동호</a:t>
            </a:r>
            <a:r>
              <a:rPr lang="ko-KR" altLang="en-US" dirty="0"/>
              <a:t>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77057" y="4139096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NEW EVENT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387227" y="4139096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회사소</a:t>
            </a:r>
            <a:r>
              <a:rPr lang="ko-KR" altLang="en-US" dirty="0"/>
              <a:t>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6547" y="508358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추천코스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456717" y="508358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MY PHOTO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766887" y="508358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MY CLUB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077057" y="508358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PEST EVENT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387227" y="508358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오시는 길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44" idx="1"/>
          </p:cNvCxnSpPr>
          <p:nvPr/>
        </p:nvCxnSpPr>
        <p:spPr>
          <a:xfrm flipV="1">
            <a:off x="5734265" y="1969176"/>
            <a:ext cx="5215106" cy="1192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063623" y="1729104"/>
            <a:ext cx="1152000" cy="504000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TNB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287759" y="1729104"/>
            <a:ext cx="1152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506018" y="1723140"/>
            <a:ext cx="1152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회원가입</a:t>
            </a:r>
            <a:endParaRPr lang="ko-KR" altLang="en-US" sz="2000" dirty="0"/>
          </a:p>
        </p:txBody>
      </p:sp>
      <p:sp>
        <p:nvSpPr>
          <p:cNvPr id="43" name="직사각형 42"/>
          <p:cNvSpPr/>
          <p:nvPr/>
        </p:nvSpPr>
        <p:spPr>
          <a:xfrm>
            <a:off x="9724277" y="1717176"/>
            <a:ext cx="1152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마이페이지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10949371" y="1717176"/>
            <a:ext cx="1152000" cy="5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메세지</a:t>
            </a:r>
            <a:endParaRPr lang="ko-KR" altLang="en-US" sz="1600" dirty="0"/>
          </a:p>
        </p:txBody>
      </p:sp>
      <p:sp>
        <p:nvSpPr>
          <p:cNvPr id="47" name="직사각형 46"/>
          <p:cNvSpPr/>
          <p:nvPr/>
        </p:nvSpPr>
        <p:spPr>
          <a:xfrm>
            <a:off x="5162995" y="2289982"/>
            <a:ext cx="1152000" cy="504000"/>
          </a:xfrm>
          <a:prstGeom prst="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GNB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46547" y="5987814"/>
            <a:ext cx="194421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나의경로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solidFill>
                <a:srgbClr val="141521"/>
              </a:solidFill>
            </a:endParaRPr>
          </a:p>
        </p:txBody>
      </p:sp>
      <p:sp>
        <p:nvSpPr>
          <p:cNvPr id="16" name="제목 1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화면설계</a:t>
            </a:r>
            <a:r>
              <a:rPr lang="en-US" altLang="ko-KR" dirty="0" smtClean="0"/>
              <a:t>_PC </a:t>
            </a:r>
            <a:r>
              <a:rPr lang="ko-KR" altLang="en-US" dirty="0" smtClean="0"/>
              <a:t>메인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45190"/>
              </p:ext>
            </p:extLst>
          </p:nvPr>
        </p:nvGraphicFramePr>
        <p:xfrm>
          <a:off x="6094413" y="2143910"/>
          <a:ext cx="4679949" cy="4164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428"/>
                <a:gridCol w="3981521"/>
              </a:tblGrid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로고 클릭 시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메인화면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각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메뉴별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각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메뉴별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이벤트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이도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회사소개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 이미지 넘겨보기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이미지 클릭 시 해당지역 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장소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리스트업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1103154"/>
            <a:ext cx="4824536" cy="567134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Description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8582" y="1087687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716584" y="835659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087094" y="1051174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926854" y="2349674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2220640" y="3938825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054646" y="5446018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3718942" y="5446018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4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화면설계</a:t>
            </a:r>
            <a:r>
              <a:rPr lang="en-US" altLang="ko-KR" dirty="0" smtClean="0"/>
              <a:t>_PC </a:t>
            </a:r>
            <a:r>
              <a:rPr lang="ko-KR" altLang="en-US" dirty="0" smtClean="0"/>
              <a:t>메인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1025107"/>
            <a:ext cx="5040560" cy="557349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134766" y="1268413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015086" y="1949465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198662" y="2166983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087094" y="3307798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220676" y="3429794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001390" y="4226317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880508" y="5662042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solidFill>
                <a:srgbClr val="14152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20676"/>
              </p:ext>
            </p:extLst>
          </p:nvPr>
        </p:nvGraphicFramePr>
        <p:xfrm>
          <a:off x="6094413" y="2143910"/>
          <a:ext cx="4679949" cy="4164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428"/>
                <a:gridCol w="3981521"/>
              </a:tblGrid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등산 경로 검색 기능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지역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난이도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선택 및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검색어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입력 가능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내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페이지에 보관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댓글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타플랫폼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공유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인기 게시물 넘겨보기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모두보기 버튼을 누르면 포토 게시판으로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각 게시물별 입력된 해시태그를 클릭하여 동일한 주제의 사진 전체 보기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좋아요를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클릭하여 인기도 확인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동호회 소개 페이지로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6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SNS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페이지로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Description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0"/>
          <a:stretch/>
        </p:blipFill>
        <p:spPr>
          <a:xfrm>
            <a:off x="1999836" y="946659"/>
            <a:ext cx="1854035" cy="57785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화면설계</a:t>
            </a:r>
            <a:r>
              <a:rPr lang="en-US" altLang="ko-KR" dirty="0"/>
              <a:t>_</a:t>
            </a:r>
            <a:r>
              <a:rPr lang="ko-KR" altLang="en-US" dirty="0" err="1"/>
              <a:t>모바일</a:t>
            </a:r>
            <a:r>
              <a:rPr lang="ko-KR" altLang="en-US" dirty="0"/>
              <a:t> 메일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solidFill>
                <a:srgbClr val="14152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62342"/>
              </p:ext>
            </p:extLst>
          </p:nvPr>
        </p:nvGraphicFramePr>
        <p:xfrm>
          <a:off x="6094413" y="2143911"/>
          <a:ext cx="4679949" cy="4164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428"/>
                <a:gridCol w="3981521"/>
              </a:tblGrid>
              <a:tr h="668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회사로고 클릭 시 메인 화면으로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1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내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페이지에 보관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댓글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타플랫폼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공유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1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안드로이드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마켓 및 애플 스토어 다운로드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1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회원가입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8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회사 소개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8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등산경로 안내 페이지로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Description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19176" y="941761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853871" y="941761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690018" y="2493690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826065" y="3938825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942046" y="4581922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550988" y="5446018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1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화면설계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메일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002238"/>
            <a:ext cx="1507811" cy="55734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4413" y="2143910"/>
            <a:ext cx="4679950" cy="4164815"/>
          </a:xfrm>
          <a:prstGeom prst="rect">
            <a:avLst/>
          </a:prstGeom>
          <a:solidFill>
            <a:schemeClr val="bg1"/>
          </a:solidFill>
          <a:ln w="3175">
            <a:solidFill>
              <a:srgbClr val="A4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solidFill>
                <a:srgbClr val="14152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74297"/>
              </p:ext>
            </p:extLst>
          </p:nvPr>
        </p:nvGraphicFramePr>
        <p:xfrm>
          <a:off x="6094413" y="2143910"/>
          <a:ext cx="4679949" cy="4179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428"/>
                <a:gridCol w="3981521"/>
              </a:tblGrid>
              <a:tr h="79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등산 경로 검색 기능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지역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난이도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선택 및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검색어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입력 가능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86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내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페이지에 보관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댓글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타플랫폼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공유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86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인기 게시물 넘겨보기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모두보기 버튼을 누르면 포토 게시판으로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86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각 게시물별 입력된 해시태그를 클릭하여 동일한 주제의 사진 전체 보기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페이지로 이동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9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  <a:cs typeface="Arial Unicode MS" pitchFamily="50" charset="-127"/>
                        </a:rPr>
                        <a:t>좋아요를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  <a:cs typeface="Arial Unicode MS" pitchFamily="50" charset="-127"/>
                        </a:rPr>
                        <a:t> 클릭하여 인기도 확인 </a:t>
                      </a:r>
                      <a:endParaRPr lang="ko-KR" altLang="en-US" sz="1200" dirty="0">
                        <a:latin typeface="+mn-ea"/>
                        <a:ea typeface="+mn-ea"/>
                        <a:cs typeface="Arial Unicode MS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6087033" y="1268413"/>
            <a:ext cx="4687330" cy="661183"/>
          </a:xfrm>
          <a:prstGeom prst="roundRect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Description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03016" y="1016385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593335" y="1677568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687662" y="3686797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642577" y="4478862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642577" y="6071676"/>
            <a:ext cx="504056" cy="504056"/>
          </a:xfrm>
          <a:prstGeom prst="ellipse">
            <a:avLst/>
          </a:prstGeom>
          <a:solidFill>
            <a:srgbClr val="23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주제선정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9479" y="2968129"/>
            <a:ext cx="765145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23C9C9"/>
                </a:solidFill>
              </a:rPr>
              <a:t>등산 포털 커뮤니티 사이트</a:t>
            </a:r>
            <a:endParaRPr lang="ko-KR" altLang="en-US" dirty="0">
              <a:solidFill>
                <a:srgbClr val="23C9C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선정사유</a:t>
            </a:r>
            <a:endParaRPr lang="ko-KR" altLang="en-US" dirty="0"/>
          </a:p>
        </p:txBody>
      </p:sp>
      <p:pic>
        <p:nvPicPr>
          <p:cNvPr id="1026" name="Picture 2" descr="C:\Users\Administrator\Desktop\웹디자인수업\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353" y="1288252"/>
            <a:ext cx="4220225" cy="471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C:\Users\Administrator\Desktop\웹디자인수업\001.png"/>
          <p:cNvPicPr>
            <a:picLocks noChangeAspect="1" noChangeArrowheads="1"/>
          </p:cNvPicPr>
          <p:nvPr/>
        </p:nvPicPr>
        <p:blipFill>
          <a:blip r:embed="rId2"/>
          <a:srcRect b="74453"/>
          <a:stretch>
            <a:fillRect/>
          </a:stretch>
        </p:blipFill>
        <p:spPr bwMode="auto">
          <a:xfrm>
            <a:off x="3630563" y="2786852"/>
            <a:ext cx="7143800" cy="2038247"/>
          </a:xfrm>
          <a:prstGeom prst="rect">
            <a:avLst/>
          </a:prstGeom>
          <a:noFill/>
          <a:ln w="76200">
            <a:solidFill>
              <a:srgbClr val="C02728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95338" y="1500968"/>
            <a:ext cx="273023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rgbClr val="23C9C9"/>
                </a:solidFill>
              </a:rPr>
              <a:t>청원등장</a:t>
            </a:r>
          </a:p>
        </p:txBody>
      </p:sp>
    </p:spTree>
    <p:extLst>
      <p:ext uri="{BB962C8B-B14F-4D97-AF65-F5344CB8AC3E}">
        <p14:creationId xmlns:p14="http://schemas.microsoft.com/office/powerpoint/2010/main" val="153574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5779" y="5084492"/>
            <a:ext cx="9811995" cy="861770"/>
          </a:xfrm>
          <a:prstGeom prst="rect">
            <a:avLst/>
          </a:prstGeom>
          <a:noFill/>
        </p:spPr>
        <p:txBody>
          <a:bodyPr wrap="square" lIns="121917" tIns="60958" rIns="121917" bIns="60958" rtlCol="0" anchor="t">
            <a:spAutoFit/>
          </a:bodyPr>
          <a:lstStyle/>
          <a:p>
            <a:pPr fontAlgn="base"/>
            <a:r>
              <a:rPr lang="en-US" altLang="ko-KR" sz="1600" b="1" dirty="0">
                <a:latin typeface="Noto Sans KR Regular" pitchFamily="34" charset="-127"/>
                <a:ea typeface="Noto Sans KR Regular" pitchFamily="34" charset="-127"/>
              </a:rPr>
              <a:t>SNS 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연동 및 동호회 운영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과 더불어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다양한 이벤트 기획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을 통해  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20~30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대의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사용자층을 주요 </a:t>
            </a:r>
            <a:r>
              <a:rPr lang="ko-KR" altLang="en-US" sz="1600" dirty="0" err="1" smtClean="0">
                <a:latin typeface="Noto Sans KR Regular" pitchFamily="34" charset="-127"/>
                <a:ea typeface="Noto Sans KR Regular" pitchFamily="34" charset="-127"/>
              </a:rPr>
              <a:t>타겟으로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 하였다</a:t>
            </a:r>
            <a:r>
              <a:rPr lang="en-US" altLang="ko-KR" sz="1600" dirty="0" smtClean="0">
                <a:latin typeface="Noto Sans KR Regular" pitchFamily="34" charset="-127"/>
                <a:ea typeface="Noto Sans KR Regular" pitchFamily="34" charset="-127"/>
              </a:rPr>
              <a:t>.</a:t>
            </a:r>
            <a:endParaRPr lang="en-US" altLang="ko-KR" sz="1600" dirty="0">
              <a:latin typeface="Noto Sans KR Regular" pitchFamily="34" charset="-127"/>
              <a:ea typeface="Noto Sans KR Regular" pitchFamily="34" charset="-127"/>
            </a:endParaRPr>
          </a:p>
          <a:p>
            <a:pPr fontAlgn="base"/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더불어</a:t>
            </a:r>
            <a:r>
              <a:rPr lang="en-US" altLang="ko-KR" sz="1600" dirty="0" smtClean="0">
                <a:latin typeface="Noto Sans KR Regular" pitchFamily="34" charset="-127"/>
                <a:ea typeface="Noto Sans KR Regular" pitchFamily="34" charset="-127"/>
              </a:rPr>
              <a:t>,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기존 사용자층의 불편한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부분을 개선하여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사용자 편의성을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높여</a:t>
            </a:r>
            <a:r>
              <a:rPr lang="en-US" altLang="ko-KR" sz="1600" dirty="0" smtClean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등산을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사랑하는 모든 사람들에게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보다 양질의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정보를 보다 간결하고 빠르게 제공할 수 있는 사이트를 제공하고자 한다</a:t>
            </a:r>
            <a:r>
              <a:rPr lang="en-US" altLang="ko-KR" sz="1600" dirty="0" smtClean="0">
                <a:latin typeface="Noto Sans KR Regular" pitchFamily="34" charset="-127"/>
                <a:ea typeface="Noto Sans KR Regular" pitchFamily="34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1297" y="1339210"/>
            <a:ext cx="5298197" cy="492557"/>
          </a:xfrm>
          <a:prstGeom prst="rect">
            <a:avLst/>
          </a:prstGeom>
          <a:noFill/>
        </p:spPr>
        <p:txBody>
          <a:bodyPr wrap="none" lIns="121917" tIns="60958" rIns="121917" bIns="60958" rtlCol="0" anchor="t">
            <a:spAutoFit/>
          </a:bodyPr>
          <a:lstStyle/>
          <a:p>
            <a:r>
              <a:rPr lang="ko-KR" altLang="en-US" dirty="0" smtClean="0"/>
              <a:t>세상엔 없는 </a:t>
            </a:r>
            <a:r>
              <a:rPr lang="ko-KR" altLang="en-US" b="1" dirty="0" smtClean="0">
                <a:solidFill>
                  <a:srgbClr val="23C9C9"/>
                </a:solidFill>
              </a:rPr>
              <a:t>나를 위한 등산 정보 사이트</a:t>
            </a:r>
            <a:endParaRPr lang="ko-KR" altLang="en-US" b="1" dirty="0">
              <a:solidFill>
                <a:srgbClr val="23C9C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1764" y="3095773"/>
            <a:ext cx="4005277" cy="492557"/>
          </a:xfrm>
          <a:prstGeom prst="rect">
            <a:avLst/>
          </a:prstGeom>
          <a:noFill/>
        </p:spPr>
        <p:txBody>
          <a:bodyPr wrap="none" lIns="121917" tIns="60958" rIns="121917" bIns="60958" rtlCol="0" anchor="t">
            <a:spAutoFit/>
          </a:bodyPr>
          <a:lstStyle/>
          <a:p>
            <a:r>
              <a:rPr lang="ko-KR" altLang="en-US" dirty="0" smtClean="0"/>
              <a:t>나는 </a:t>
            </a:r>
            <a:r>
              <a:rPr lang="ko-KR" altLang="en-US" b="1" dirty="0">
                <a:solidFill>
                  <a:srgbClr val="23C9C9"/>
                </a:solidFill>
              </a:rPr>
              <a:t>단</a:t>
            </a:r>
            <a:r>
              <a:rPr lang="ko-KR" altLang="en-US" b="1" dirty="0" smtClean="0">
                <a:solidFill>
                  <a:srgbClr val="23C9C9"/>
                </a:solidFill>
              </a:rPr>
              <a:t> 하나의 </a:t>
            </a:r>
            <a:r>
              <a:rPr lang="en-US" altLang="ko-KR" b="1" dirty="0" smtClean="0">
                <a:solidFill>
                  <a:srgbClr val="23C9C9"/>
                </a:solidFill>
              </a:rPr>
              <a:t>APP</a:t>
            </a:r>
            <a:r>
              <a:rPr lang="ko-KR" altLang="en-US" dirty="0" smtClean="0"/>
              <a:t>을 원한다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95780" y="3588330"/>
            <a:ext cx="9307938" cy="861770"/>
          </a:xfrm>
          <a:prstGeom prst="rect">
            <a:avLst/>
          </a:prstGeom>
        </p:spPr>
        <p:txBody>
          <a:bodyPr wrap="square" lIns="121917" tIns="60958" rIns="121917" bIns="60958" anchor="t">
            <a:spAutoFit/>
          </a:bodyPr>
          <a:lstStyle/>
          <a:p>
            <a:pPr fontAlgn="base"/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사용자가 필요로 하는 기능들을 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한번에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 이용할 수 있는 사이트가 국내에는 전혀 없다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.</a:t>
            </a:r>
          </a:p>
          <a:p>
            <a:pPr fontAlgn="base"/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필요에 따라 여러 어플리케이션을 활용하여야 한다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. </a:t>
            </a:r>
          </a:p>
          <a:p>
            <a:pPr fontAlgn="base"/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위치 기록 </a:t>
            </a:r>
            <a:r>
              <a:rPr lang="ko-KR" altLang="en-US" sz="1600" dirty="0" err="1">
                <a:latin typeface="Noto Sans KR Regular" pitchFamily="34" charset="-127"/>
                <a:ea typeface="Noto Sans KR Regular" pitchFamily="34" charset="-127"/>
              </a:rPr>
              <a:t>앱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,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추천 등산 경로 </a:t>
            </a:r>
            <a:r>
              <a:rPr lang="ko-KR" altLang="en-US" sz="1600" dirty="0" err="1">
                <a:latin typeface="Noto Sans KR Regular" pitchFamily="34" charset="-127"/>
                <a:ea typeface="Noto Sans KR Regular" pitchFamily="34" charset="-127"/>
              </a:rPr>
              <a:t>앱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,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등산 커뮤니티 </a:t>
            </a:r>
            <a:r>
              <a:rPr lang="ko-KR" altLang="en-US" sz="1600" dirty="0" err="1">
                <a:latin typeface="Noto Sans KR Regular" pitchFamily="34" charset="-127"/>
                <a:ea typeface="Noto Sans KR Regular" pitchFamily="34" charset="-127"/>
              </a:rPr>
              <a:t>앱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 등 한번의 등산을 위해 설치해야 하는 </a:t>
            </a:r>
            <a:r>
              <a:rPr lang="ko-KR" altLang="en-US" sz="1600" dirty="0" err="1">
                <a:latin typeface="Noto Sans KR Regular" pitchFamily="34" charset="-127"/>
                <a:ea typeface="Noto Sans KR Regular" pitchFamily="34" charset="-127"/>
              </a:rPr>
              <a:t>어플만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 </a:t>
            </a:r>
            <a:r>
              <a:rPr lang="ko-KR" altLang="en-US" sz="1600" dirty="0" err="1" smtClean="0">
                <a:latin typeface="Noto Sans KR Regular" pitchFamily="34" charset="-127"/>
                <a:ea typeface="Noto Sans KR Regular" pitchFamily="34" charset="-127"/>
              </a:rPr>
              <a:t>세개가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 넘는다</a:t>
            </a:r>
            <a:r>
              <a:rPr lang="en-US" altLang="ko-KR" sz="1600" dirty="0" smtClean="0">
                <a:latin typeface="Noto Sans KR Regular" pitchFamily="34" charset="-127"/>
                <a:ea typeface="Noto Sans KR Regular" pitchFamily="34" charset="-127"/>
              </a:rPr>
              <a:t>.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 </a:t>
            </a:r>
            <a:endParaRPr lang="en-US" altLang="ko-KR" sz="1600" dirty="0">
              <a:latin typeface="Noto Sans KR Regular" pitchFamily="34" charset="-127"/>
              <a:ea typeface="Noto Sans KR Regular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91296" y="1839920"/>
            <a:ext cx="9023828" cy="1108253"/>
          </a:xfrm>
          <a:prstGeom prst="rect">
            <a:avLst/>
          </a:prstGeom>
        </p:spPr>
        <p:txBody>
          <a:bodyPr wrap="square" lIns="121917" tIns="60958" rIns="121917" bIns="60958" anchor="t">
            <a:spAutoFit/>
          </a:bodyPr>
          <a:lstStyle/>
          <a:p>
            <a:pPr fontAlgn="base"/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기존 사이트들은 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부분 유료화 형태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로 운영되고 있어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, </a:t>
            </a:r>
          </a:p>
          <a:p>
            <a:pPr fontAlgn="base"/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기본으로 제공되는 기능만으로는 제대로 된 등산 관련 정보를 확인하기 어렵다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. </a:t>
            </a:r>
          </a:p>
          <a:p>
            <a:pPr fontAlgn="base"/>
            <a:r>
              <a:rPr lang="en-US" altLang="ko-KR" sz="1600" b="1" dirty="0">
                <a:latin typeface="Noto Sans KR Regular" pitchFamily="34" charset="-127"/>
                <a:ea typeface="Noto Sans KR Regular" pitchFamily="34" charset="-127"/>
              </a:rPr>
              <a:t>UI/UX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도 개발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된지 </a:t>
            </a:r>
            <a:r>
              <a:rPr lang="en-US" altLang="ko-KR" sz="1600" b="1" dirty="0">
                <a:latin typeface="Noto Sans KR Regular" pitchFamily="34" charset="-127"/>
                <a:ea typeface="Noto Sans KR Regular" pitchFamily="34" charset="-127"/>
              </a:rPr>
              <a:t>5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년 이상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된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사이트가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대부분이다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. </a:t>
            </a:r>
          </a:p>
          <a:p>
            <a:pPr fontAlgn="base"/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게다가 기존 사용자 또한 </a:t>
            </a:r>
            <a:r>
              <a:rPr lang="ko-KR" altLang="en-US" sz="1600" b="1" dirty="0" smtClean="0">
                <a:latin typeface="Noto Sans KR Regular" pitchFamily="34" charset="-127"/>
                <a:ea typeface="Noto Sans KR Regular" pitchFamily="34" charset="-127"/>
              </a:rPr>
              <a:t>유료화에 </a:t>
            </a:r>
            <a:r>
              <a:rPr lang="ko-KR" altLang="en-US" sz="1600" b="1" dirty="0">
                <a:latin typeface="Noto Sans KR Regular" pitchFamily="34" charset="-127"/>
                <a:ea typeface="Noto Sans KR Regular" pitchFamily="34" charset="-127"/>
              </a:rPr>
              <a:t>대한 거부감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이 높아 이마저도 제대로 </a:t>
            </a:r>
            <a:r>
              <a:rPr lang="ko-KR" altLang="en-US" sz="1600" dirty="0" smtClean="0">
                <a:latin typeface="Noto Sans KR Regular" pitchFamily="34" charset="-127"/>
                <a:ea typeface="Noto Sans KR Regular" pitchFamily="34" charset="-127"/>
              </a:rPr>
              <a:t>운영이 </a:t>
            </a:r>
            <a:r>
              <a:rPr lang="ko-KR" altLang="en-US" sz="1600" dirty="0">
                <a:latin typeface="Noto Sans KR Regular" pitchFamily="34" charset="-127"/>
                <a:ea typeface="Noto Sans KR Regular" pitchFamily="34" charset="-127"/>
              </a:rPr>
              <a:t>안되고 있다</a:t>
            </a:r>
            <a:r>
              <a:rPr lang="en-US" altLang="ko-KR" sz="1600" dirty="0">
                <a:latin typeface="Noto Sans KR Regular" pitchFamily="34" charset="-127"/>
                <a:ea typeface="Noto Sans KR Regular" pitchFamily="34" charset="-127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5780" y="4591936"/>
            <a:ext cx="5169974" cy="492557"/>
          </a:xfrm>
          <a:prstGeom prst="rect">
            <a:avLst/>
          </a:prstGeom>
          <a:noFill/>
        </p:spPr>
        <p:txBody>
          <a:bodyPr wrap="none" lIns="121917" tIns="60958" rIns="121917" bIns="60958" rtlCol="0" anchor="t">
            <a:spAutoFit/>
          </a:bodyPr>
          <a:lstStyle/>
          <a:p>
            <a:r>
              <a:rPr lang="ko-KR" altLang="en-US" dirty="0" smtClean="0"/>
              <a:t>전 세대를 아우르는 </a:t>
            </a:r>
            <a:r>
              <a:rPr lang="ko-KR" altLang="en-US" b="1" dirty="0" smtClean="0">
                <a:solidFill>
                  <a:srgbClr val="23C9C9"/>
                </a:solidFill>
              </a:rPr>
              <a:t>새로운 등산</a:t>
            </a:r>
            <a:r>
              <a:rPr lang="ko-KR" altLang="en-US" dirty="0" smtClean="0"/>
              <a:t>의 시작</a:t>
            </a:r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1"/>
            <a:ext cx="12190413" cy="7654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선정사유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9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콘셉트</a:t>
            </a:r>
            <a:r>
              <a:rPr lang="en-US" altLang="ko-KR" dirty="0"/>
              <a:t>_</a:t>
            </a:r>
            <a:r>
              <a:rPr lang="ko-KR" altLang="en-US" dirty="0" smtClean="0"/>
              <a:t>색 형용사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0" y="1038489"/>
            <a:ext cx="6206807" cy="572785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23042" y="929464"/>
            <a:ext cx="2500330" cy="2500330"/>
          </a:xfrm>
          <a:prstGeom prst="ellipse">
            <a:avLst/>
          </a:prstGeom>
          <a:noFill/>
          <a:ln w="76200">
            <a:solidFill>
              <a:srgbClr val="C0272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8730" r="58662" b="65598"/>
          <a:stretch>
            <a:fillRect/>
          </a:stretch>
        </p:blipFill>
        <p:spPr>
          <a:xfrm>
            <a:off x="6881024" y="2215348"/>
            <a:ext cx="3891491" cy="3214710"/>
          </a:xfrm>
          <a:prstGeom prst="rect">
            <a:avLst/>
          </a:prstGeom>
          <a:ln w="38100">
            <a:solidFill>
              <a:srgbClr val="C02728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3166248" y="2501100"/>
            <a:ext cx="3429024" cy="857256"/>
          </a:xfrm>
          <a:prstGeom prst="straightConnector1">
            <a:avLst/>
          </a:prstGeom>
          <a:ln w="152400">
            <a:solidFill>
              <a:srgbClr val="C027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2194" y="2983520"/>
            <a:ext cx="1426025" cy="89254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5000" dirty="0">
                <a:ln w="3175">
                  <a:noFill/>
                </a:ln>
                <a:solidFill>
                  <a:srgbClr val="1415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5663" y="2327346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운동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8410" y="2221567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다이어트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3788" y="3540115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사색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710" y="4039321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경치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0136" y="4470204"/>
            <a:ext cx="2277220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인증샷잘나오는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곳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8601" y="5152490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DC3A37"/>
                </a:solidFill>
              </a:rPr>
              <a:t>#</a:t>
            </a:r>
            <a:r>
              <a:rPr lang="ko-KR" altLang="en-US" sz="2000" dirty="0" smtClean="0">
                <a:solidFill>
                  <a:srgbClr val="DC3A37"/>
                </a:solidFill>
              </a:rPr>
              <a:t>단풍놀이</a:t>
            </a:r>
            <a:endParaRPr lang="ko-KR" altLang="en-US" sz="2000" dirty="0">
              <a:solidFill>
                <a:srgbClr val="DC3A37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4436" y="5625358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여행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73780" y="5026642"/>
            <a:ext cx="1652049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 100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대 명산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8503" y="3032470"/>
            <a:ext cx="921080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조난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6854" y="1391226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위치확인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7996" y="5712927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겨울산행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9043" y="2414424"/>
            <a:ext cx="1156721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준비물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84878" y="1796899"/>
            <a:ext cx="2185849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여자연예인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등산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60010" y="2658665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안전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44659" y="2012340"/>
            <a:ext cx="863372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친구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90154" y="1339302"/>
            <a:ext cx="1099013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칼로리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8168" y="4534909"/>
            <a:ext cx="1334655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등산패션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85474" y="3939573"/>
            <a:ext cx="1570296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나홀로산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39125" y="5721391"/>
            <a:ext cx="1334655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가족산행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56135" y="1615589"/>
            <a:ext cx="1570296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동반인찾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39623" y="1036290"/>
            <a:ext cx="1099013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동호회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76345" y="3512753"/>
            <a:ext cx="2512861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걸어온길동영상기록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90269" y="2897712"/>
            <a:ext cx="1334655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준비운동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33696" y="4005191"/>
            <a:ext cx="1570296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나만의지도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24140" y="4226871"/>
            <a:ext cx="1570296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세대별인기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26431" y="4797951"/>
            <a:ext cx="1805938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김밥맛있는집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05311" y="1106085"/>
            <a:ext cx="1570296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계절별축제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704969" y="4254762"/>
            <a:ext cx="1951810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#4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대강자전거길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58446" y="2245908"/>
            <a:ext cx="1099013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둘레길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39660" y="4395440"/>
            <a:ext cx="1334655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등산코스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27726" y="5409916"/>
            <a:ext cx="2041578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파전에꿀막걸리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제목 45"/>
          <p:cNvSpPr>
            <a:spLocks noGrp="1"/>
          </p:cNvSpPr>
          <p:nvPr>
            <p:ph type="title"/>
          </p:nvPr>
        </p:nvSpPr>
        <p:spPr>
          <a:xfrm>
            <a:off x="0" y="2"/>
            <a:ext cx="12190413" cy="7905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콘셉트</a:t>
            </a:r>
            <a:r>
              <a:rPr lang="en-US" altLang="ko-KR" dirty="0" smtClean="0"/>
              <a:t>_</a:t>
            </a:r>
            <a:r>
              <a:rPr lang="ko-KR" altLang="en-US" dirty="0" smtClean="0"/>
              <a:t>그룹단어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241960" y="1744991"/>
            <a:ext cx="1334655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난이도별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95453" y="5936832"/>
            <a:ext cx="863372" cy="43088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맛집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70314" y="3376984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기분전환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32476" y="2768078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err="1" smtClean="0">
                <a:solidFill>
                  <a:srgbClr val="23C9C9"/>
                </a:solidFill>
              </a:rPr>
              <a:t>경쾌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64162" y="3315946"/>
            <a:ext cx="863372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상쾌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03576" y="2891526"/>
            <a:ext cx="1099013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즐거움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95848" y="2466829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err="1" smtClean="0">
                <a:solidFill>
                  <a:srgbClr val="23C9C9"/>
                </a:solidFill>
              </a:rPr>
              <a:t>보람있는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988015" y="2111903"/>
            <a:ext cx="1099013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뿌듯한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33094" y="3418072"/>
            <a:ext cx="1099013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푸르른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78789" y="3771517"/>
            <a:ext cx="133465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2000" dirty="0" smtClean="0">
                <a:solidFill>
                  <a:srgbClr val="23C9C9"/>
                </a:solidFill>
              </a:rPr>
              <a:t>#</a:t>
            </a:r>
            <a:r>
              <a:rPr lang="ko-KR" altLang="en-US" sz="2000" dirty="0" smtClean="0">
                <a:solidFill>
                  <a:srgbClr val="23C9C9"/>
                </a:solidFill>
              </a:rPr>
              <a:t>공기정화</a:t>
            </a:r>
            <a:endParaRPr lang="ko-KR" altLang="en-US" sz="2000" dirty="0">
              <a:solidFill>
                <a:srgbClr val="23C9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9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3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7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10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90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300"/>
                            </p:stCondLst>
                            <p:childTnLst>
                              <p:par>
                                <p:cTn id="2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9" grpId="0"/>
      <p:bldP spid="44" grpId="0"/>
      <p:bldP spid="45" grpId="0"/>
      <p:bldP spid="47" grpId="0"/>
      <p:bldP spid="48" grpId="0"/>
      <p:bldP spid="50" grpId="0"/>
      <p:bldP spid="51" grpId="0"/>
      <p:bldP spid="52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1547</Words>
  <Application>Microsoft Office PowerPoint</Application>
  <PresentationFormat>사용자 지정</PresentationFormat>
  <Paragraphs>362</Paragraphs>
  <Slides>37</Slides>
  <Notes>13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1. 주제선정</vt:lpstr>
      <vt:lpstr>주제선정</vt:lpstr>
      <vt:lpstr>선정사유</vt:lpstr>
      <vt:lpstr>선정사유</vt:lpstr>
      <vt:lpstr>2. 콘셉트</vt:lpstr>
      <vt:lpstr>콘셉트_색 형용사</vt:lpstr>
      <vt:lpstr>콘셉트_그룹단어</vt:lpstr>
      <vt:lpstr>3. 제작목표</vt:lpstr>
      <vt:lpstr>제작목표</vt:lpstr>
      <vt:lpstr>4. 폰트/컬러</vt:lpstr>
      <vt:lpstr>폰트</vt:lpstr>
      <vt:lpstr>컬러</vt:lpstr>
      <vt:lpstr>5. 대상</vt:lpstr>
      <vt:lpstr>대상</vt:lpstr>
      <vt:lpstr>6. 페르소나</vt:lpstr>
      <vt:lpstr>페르소나</vt:lpstr>
      <vt:lpstr>페르소나</vt:lpstr>
      <vt:lpstr>7. 시장조사</vt:lpstr>
      <vt:lpstr>시장조사</vt:lpstr>
      <vt:lpstr>램블러(ramblr)</vt:lpstr>
      <vt:lpstr>램블러(ramblr)</vt:lpstr>
      <vt:lpstr>트랭글(TRANGGLE)</vt:lpstr>
      <vt:lpstr>트랭글(TRANGGLE)</vt:lpstr>
      <vt:lpstr>산길샘</vt:lpstr>
      <vt:lpstr>뷰랭거(ViewRanger)</vt:lpstr>
      <vt:lpstr>뷰랭거(ViewRanger)</vt:lpstr>
      <vt:lpstr>리라이브(Relive)</vt:lpstr>
      <vt:lpstr>리라이브(Relive)</vt:lpstr>
      <vt:lpstr>리라이브(Relive)</vt:lpstr>
      <vt:lpstr>8. 메뉴/화면설계</vt:lpstr>
      <vt:lpstr>메뉴설계</vt:lpstr>
      <vt:lpstr>화면설계_PC 메인</vt:lpstr>
      <vt:lpstr>화면설계_PC 메인</vt:lpstr>
      <vt:lpstr>화면설계_모바일 메일</vt:lpstr>
      <vt:lpstr>화면설계_모바일 메일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hi-gu</dc:creator>
  <cp:lastModifiedBy>class2</cp:lastModifiedBy>
  <cp:revision>129</cp:revision>
  <dcterms:created xsi:type="dcterms:W3CDTF">2019-11-27T01:39:51Z</dcterms:created>
  <dcterms:modified xsi:type="dcterms:W3CDTF">2019-12-05T00:35:11Z</dcterms:modified>
</cp:coreProperties>
</file>